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4" r:id="rId1"/>
  </p:sldMasterIdLst>
  <p:sldIdLst>
    <p:sldId id="256" r:id="rId2"/>
    <p:sldId id="257" r:id="rId3"/>
    <p:sldId id="271" r:id="rId4"/>
    <p:sldId id="265" r:id="rId5"/>
    <p:sldId id="259" r:id="rId6"/>
    <p:sldId id="264" r:id="rId7"/>
    <p:sldId id="270" r:id="rId8"/>
    <p:sldId id="275" r:id="rId9"/>
    <p:sldId id="272" r:id="rId10"/>
    <p:sldId id="274" r:id="rId11"/>
    <p:sldId id="273" r:id="rId12"/>
    <p:sldId id="266" r:id="rId13"/>
    <p:sldId id="276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 snapToObjects="1">
      <p:cViewPr>
        <p:scale>
          <a:sx n="108" d="100"/>
          <a:sy n="108" d="100"/>
        </p:scale>
        <p:origin x="-88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FF8A9-6D01-4C47-8D2F-B63DD3655BE5}" type="doc">
      <dgm:prSet loTypeId="urn:microsoft.com/office/officeart/2005/8/layout/radial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7CEC16-7743-E347-B9A7-A64127DFE6A4}">
      <dgm:prSet phldrT="[Texto]" custT="1"/>
      <dgm:spPr/>
      <dgm:t>
        <a:bodyPr/>
        <a:lstStyle/>
        <a:p>
          <a:r>
            <a:rPr lang="es-ES" sz="1600" dirty="0" smtClean="0"/>
            <a:t>DIMENSIONES CULTURALES</a:t>
          </a:r>
          <a:endParaRPr lang="es-ES" sz="1600" dirty="0"/>
        </a:p>
      </dgm:t>
    </dgm:pt>
    <dgm:pt modelId="{EB97841F-D44A-2245-98C9-C35CFB60FA87}" type="parTrans" cxnId="{B36B629E-D5BF-3E4F-8C19-F7FA0B81DB7F}">
      <dgm:prSet/>
      <dgm:spPr/>
      <dgm:t>
        <a:bodyPr/>
        <a:lstStyle/>
        <a:p>
          <a:endParaRPr lang="es-ES"/>
        </a:p>
      </dgm:t>
    </dgm:pt>
    <dgm:pt modelId="{20CB6293-EFC4-D24A-9CA9-BE7EAEFEDB75}" type="sibTrans" cxnId="{B36B629E-D5BF-3E4F-8C19-F7FA0B81DB7F}">
      <dgm:prSet/>
      <dgm:spPr/>
      <dgm:t>
        <a:bodyPr/>
        <a:lstStyle/>
        <a:p>
          <a:endParaRPr lang="es-ES"/>
        </a:p>
      </dgm:t>
    </dgm:pt>
    <dgm:pt modelId="{6D8F0488-6805-3943-9273-CD19A9AC69CB}">
      <dgm:prSet phldrT="[Texto]" custT="1"/>
      <dgm:spPr/>
      <dgm:t>
        <a:bodyPr/>
        <a:lstStyle/>
        <a:p>
          <a:r>
            <a:rPr lang="es-ES" sz="1100" b="0" dirty="0" smtClean="0"/>
            <a:t>Distancia de poder</a:t>
          </a:r>
          <a:endParaRPr lang="es-ES" sz="1100" b="0" dirty="0"/>
        </a:p>
      </dgm:t>
    </dgm:pt>
    <dgm:pt modelId="{1C3ADEA4-5408-BC49-97C5-1D8876CB03B2}" type="parTrans" cxnId="{83ADF0BC-F06C-9547-841C-E32E5F3125A6}">
      <dgm:prSet/>
      <dgm:spPr/>
      <dgm:t>
        <a:bodyPr/>
        <a:lstStyle/>
        <a:p>
          <a:endParaRPr lang="es-ES"/>
        </a:p>
      </dgm:t>
    </dgm:pt>
    <dgm:pt modelId="{F9554EC4-DAD8-6646-A540-C3044C22BB92}" type="sibTrans" cxnId="{83ADF0BC-F06C-9547-841C-E32E5F3125A6}">
      <dgm:prSet/>
      <dgm:spPr/>
      <dgm:t>
        <a:bodyPr/>
        <a:lstStyle/>
        <a:p>
          <a:endParaRPr lang="es-ES"/>
        </a:p>
      </dgm:t>
    </dgm:pt>
    <dgm:pt modelId="{0653919C-651C-4247-AB77-5922FA3ABEF8}">
      <dgm:prSet phldrT="[Texto]" custT="1"/>
      <dgm:spPr/>
      <dgm:t>
        <a:bodyPr/>
        <a:lstStyle/>
        <a:p>
          <a:r>
            <a:rPr lang="es-ES" sz="1100" b="0" dirty="0" smtClean="0"/>
            <a:t>Individualismo v. Colectivismo</a:t>
          </a:r>
          <a:endParaRPr lang="es-ES" sz="1100" b="0" dirty="0"/>
        </a:p>
      </dgm:t>
    </dgm:pt>
    <dgm:pt modelId="{8288D178-67BF-AC4F-9598-12A37737693D}" type="parTrans" cxnId="{166396C7-D21D-E34F-B54B-1D8EE2D69575}">
      <dgm:prSet/>
      <dgm:spPr/>
      <dgm:t>
        <a:bodyPr/>
        <a:lstStyle/>
        <a:p>
          <a:endParaRPr lang="es-ES"/>
        </a:p>
      </dgm:t>
    </dgm:pt>
    <dgm:pt modelId="{1822A2D4-9CD0-4746-9D06-48326BB156FA}" type="sibTrans" cxnId="{166396C7-D21D-E34F-B54B-1D8EE2D69575}">
      <dgm:prSet/>
      <dgm:spPr/>
      <dgm:t>
        <a:bodyPr/>
        <a:lstStyle/>
        <a:p>
          <a:endParaRPr lang="es-ES"/>
        </a:p>
      </dgm:t>
    </dgm:pt>
    <dgm:pt modelId="{4AEC84DE-22F2-0948-A4E5-6654D3877989}">
      <dgm:prSet custT="1"/>
      <dgm:spPr/>
      <dgm:t>
        <a:bodyPr/>
        <a:lstStyle/>
        <a:p>
          <a:r>
            <a:rPr lang="es-ES" sz="1100" b="0" dirty="0" smtClean="0"/>
            <a:t>Incertidumbre</a:t>
          </a:r>
          <a:endParaRPr lang="es-ES_tradnl" sz="1100" b="0" dirty="0"/>
        </a:p>
      </dgm:t>
    </dgm:pt>
    <dgm:pt modelId="{A79C042C-0994-8842-9083-E87A277F2037}" type="parTrans" cxnId="{166E092B-CFDB-CB4A-A711-F5E834CF5176}">
      <dgm:prSet/>
      <dgm:spPr/>
      <dgm:t>
        <a:bodyPr/>
        <a:lstStyle/>
        <a:p>
          <a:endParaRPr lang="es-ES"/>
        </a:p>
      </dgm:t>
    </dgm:pt>
    <dgm:pt modelId="{81B7A2DE-74B4-3E47-92E5-0331068108E9}" type="sibTrans" cxnId="{166E092B-CFDB-CB4A-A711-F5E834CF5176}">
      <dgm:prSet/>
      <dgm:spPr/>
      <dgm:t>
        <a:bodyPr/>
        <a:lstStyle/>
        <a:p>
          <a:endParaRPr lang="es-ES"/>
        </a:p>
      </dgm:t>
    </dgm:pt>
    <dgm:pt modelId="{1F07CA2A-520C-434E-BF03-FE54F1A26203}">
      <dgm:prSet custT="1"/>
      <dgm:spPr/>
      <dgm:t>
        <a:bodyPr/>
        <a:lstStyle/>
        <a:p>
          <a:r>
            <a:rPr lang="es-ES" sz="1100" b="0" dirty="0" smtClean="0"/>
            <a:t>Orientación al futuro (</a:t>
          </a:r>
          <a:r>
            <a:rPr lang="es-ES" sz="1100" b="0" dirty="0" err="1" smtClean="0"/>
            <a:t>lLargo</a:t>
          </a:r>
          <a:r>
            <a:rPr lang="es-ES" sz="1100" b="0" dirty="0" smtClean="0"/>
            <a:t>/Corto)</a:t>
          </a:r>
          <a:endParaRPr lang="es-ES_tradnl" sz="1100" b="0" dirty="0"/>
        </a:p>
      </dgm:t>
    </dgm:pt>
    <dgm:pt modelId="{3F4A5D56-A862-6048-8C79-EC707C97E920}" type="parTrans" cxnId="{AB4B4158-DDC3-444B-B644-F8BBC510F61F}">
      <dgm:prSet/>
      <dgm:spPr/>
      <dgm:t>
        <a:bodyPr/>
        <a:lstStyle/>
        <a:p>
          <a:endParaRPr lang="es-ES"/>
        </a:p>
      </dgm:t>
    </dgm:pt>
    <dgm:pt modelId="{2AEA5412-D36B-6640-979C-603577598238}" type="sibTrans" cxnId="{AB4B4158-DDC3-444B-B644-F8BBC510F61F}">
      <dgm:prSet/>
      <dgm:spPr/>
      <dgm:t>
        <a:bodyPr/>
        <a:lstStyle/>
        <a:p>
          <a:endParaRPr lang="es-ES"/>
        </a:p>
      </dgm:t>
    </dgm:pt>
    <dgm:pt modelId="{8DCDA8FE-B21E-CC4D-BAEB-946F82BFD901}">
      <dgm:prSet custT="1"/>
      <dgm:spPr/>
      <dgm:t>
        <a:bodyPr/>
        <a:lstStyle/>
        <a:p>
          <a:r>
            <a:rPr lang="es-ES" sz="1100" b="0" dirty="0" smtClean="0"/>
            <a:t>Universalismo vs. Colectivismo</a:t>
          </a:r>
          <a:endParaRPr lang="es-ES_tradnl" sz="1100" b="0" dirty="0"/>
        </a:p>
      </dgm:t>
    </dgm:pt>
    <dgm:pt modelId="{A0564036-D055-424A-B045-16DD66F0134B}" type="parTrans" cxnId="{5B221C71-2D43-964B-9EBF-BE9FB13036A7}">
      <dgm:prSet/>
      <dgm:spPr/>
      <dgm:t>
        <a:bodyPr/>
        <a:lstStyle/>
        <a:p>
          <a:endParaRPr lang="es-ES"/>
        </a:p>
      </dgm:t>
    </dgm:pt>
    <dgm:pt modelId="{EB789D75-5F02-F549-B9E9-14ABF7F57996}" type="sibTrans" cxnId="{5B221C71-2D43-964B-9EBF-BE9FB13036A7}">
      <dgm:prSet/>
      <dgm:spPr/>
      <dgm:t>
        <a:bodyPr/>
        <a:lstStyle/>
        <a:p>
          <a:endParaRPr lang="es-ES"/>
        </a:p>
      </dgm:t>
    </dgm:pt>
    <dgm:pt modelId="{C9C8BF50-B289-774A-8FD7-CD8C7B9A4A00}">
      <dgm:prSet custT="1"/>
      <dgm:spPr/>
      <dgm:t>
        <a:bodyPr/>
        <a:lstStyle/>
        <a:p>
          <a:r>
            <a:rPr lang="es-ES" sz="1100" b="0" dirty="0" smtClean="0"/>
            <a:t>Neutral vs. Emocional</a:t>
          </a:r>
          <a:endParaRPr lang="es-ES_tradnl" sz="1100" b="0" dirty="0"/>
        </a:p>
      </dgm:t>
    </dgm:pt>
    <dgm:pt modelId="{5732758A-52E9-1A4C-80CD-D1766098F376}" type="parTrans" cxnId="{15A3B628-AB5F-8540-861B-5768C5F2D111}">
      <dgm:prSet/>
      <dgm:spPr/>
      <dgm:t>
        <a:bodyPr/>
        <a:lstStyle/>
        <a:p>
          <a:endParaRPr lang="es-ES"/>
        </a:p>
      </dgm:t>
    </dgm:pt>
    <dgm:pt modelId="{CF0B55BF-086F-3046-AFA3-4ACC0F03DDC7}" type="sibTrans" cxnId="{15A3B628-AB5F-8540-861B-5768C5F2D111}">
      <dgm:prSet/>
      <dgm:spPr/>
      <dgm:t>
        <a:bodyPr/>
        <a:lstStyle/>
        <a:p>
          <a:endParaRPr lang="es-ES"/>
        </a:p>
      </dgm:t>
    </dgm:pt>
    <dgm:pt modelId="{5D3F57D1-7FDB-044B-BC3C-EC76AE831A5A}">
      <dgm:prSet custT="1"/>
      <dgm:spPr/>
      <dgm:t>
        <a:bodyPr/>
        <a:lstStyle/>
        <a:p>
          <a:r>
            <a:rPr lang="es-ES" sz="1100" b="0" dirty="0" smtClean="0"/>
            <a:t>Secuencial vs. Sincrónico</a:t>
          </a:r>
          <a:endParaRPr lang="es-ES_tradnl" sz="1100" b="0" dirty="0"/>
        </a:p>
      </dgm:t>
    </dgm:pt>
    <dgm:pt modelId="{BCCD438E-F235-A24E-80B3-DCF04A2E75D5}" type="parTrans" cxnId="{205B22DA-9905-204B-AF0E-7AC3C140DB0A}">
      <dgm:prSet/>
      <dgm:spPr/>
      <dgm:t>
        <a:bodyPr/>
        <a:lstStyle/>
        <a:p>
          <a:endParaRPr lang="es-ES"/>
        </a:p>
      </dgm:t>
    </dgm:pt>
    <dgm:pt modelId="{DF8F5C1F-5459-784C-8B2F-BF566A95E166}" type="sibTrans" cxnId="{205B22DA-9905-204B-AF0E-7AC3C140DB0A}">
      <dgm:prSet/>
      <dgm:spPr/>
      <dgm:t>
        <a:bodyPr/>
        <a:lstStyle/>
        <a:p>
          <a:endParaRPr lang="es-ES"/>
        </a:p>
      </dgm:t>
    </dgm:pt>
    <dgm:pt modelId="{FDAE98BC-5A34-9848-BB07-AAADDCB67242}">
      <dgm:prSet custT="1"/>
      <dgm:spPr/>
      <dgm:t>
        <a:bodyPr/>
        <a:lstStyle/>
        <a:p>
          <a:r>
            <a:rPr lang="es-ES" sz="1100" b="0" dirty="0" smtClean="0"/>
            <a:t>Igualdad de genero</a:t>
          </a:r>
          <a:endParaRPr lang="es-ES_tradnl" sz="1100" b="0" dirty="0"/>
        </a:p>
      </dgm:t>
    </dgm:pt>
    <dgm:pt modelId="{992A406F-AD12-9749-9965-0CFBD5FF0E89}" type="parTrans" cxnId="{CF8FEB12-00D6-6142-A7D6-CC681C4532A7}">
      <dgm:prSet/>
      <dgm:spPr/>
      <dgm:t>
        <a:bodyPr/>
        <a:lstStyle/>
        <a:p>
          <a:endParaRPr lang="es-ES"/>
        </a:p>
      </dgm:t>
    </dgm:pt>
    <dgm:pt modelId="{EBFC300A-2CF0-4D4F-8119-D61750508BF9}" type="sibTrans" cxnId="{CF8FEB12-00D6-6142-A7D6-CC681C4532A7}">
      <dgm:prSet/>
      <dgm:spPr/>
      <dgm:t>
        <a:bodyPr/>
        <a:lstStyle/>
        <a:p>
          <a:endParaRPr lang="es-ES"/>
        </a:p>
      </dgm:t>
    </dgm:pt>
    <dgm:pt modelId="{76A9A339-DD31-B640-9304-498F84B8BCA9}">
      <dgm:prSet/>
      <dgm:spPr/>
      <dgm:t>
        <a:bodyPr/>
        <a:lstStyle/>
        <a:p>
          <a:endParaRPr lang="es-ES_tradnl" dirty="0"/>
        </a:p>
      </dgm:t>
    </dgm:pt>
    <dgm:pt modelId="{4317CD0B-829F-5C41-825E-853177360804}" type="parTrans" cxnId="{EC63D5D8-2A6A-9F40-9785-5476DE2CC6B3}">
      <dgm:prSet/>
      <dgm:spPr/>
      <dgm:t>
        <a:bodyPr/>
        <a:lstStyle/>
        <a:p>
          <a:endParaRPr lang="es-ES"/>
        </a:p>
      </dgm:t>
    </dgm:pt>
    <dgm:pt modelId="{C8149CB6-4BCA-EB47-BD04-E17CB56EBC38}" type="sibTrans" cxnId="{EC63D5D8-2A6A-9F40-9785-5476DE2CC6B3}">
      <dgm:prSet/>
      <dgm:spPr/>
      <dgm:t>
        <a:bodyPr/>
        <a:lstStyle/>
        <a:p>
          <a:endParaRPr lang="es-ES"/>
        </a:p>
      </dgm:t>
    </dgm:pt>
    <dgm:pt modelId="{0F4665F8-7038-424C-9F09-9F9FC60FED57}" type="pres">
      <dgm:prSet presAssocID="{73CFF8A9-6D01-4C47-8D2F-B63DD3655B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7DBC5D0-F5BE-AF45-B42A-61B4C6172B7C}" type="pres">
      <dgm:prSet presAssocID="{267CEC16-7743-E347-B9A7-A64127DFE6A4}" presName="centerShape" presStyleLbl="node0" presStyleIdx="0" presStyleCnt="1" custScaleX="183650" custScaleY="142508"/>
      <dgm:spPr/>
      <dgm:t>
        <a:bodyPr/>
        <a:lstStyle/>
        <a:p>
          <a:endParaRPr lang="es-ES"/>
        </a:p>
      </dgm:t>
    </dgm:pt>
    <dgm:pt modelId="{D465D54C-D4C2-1640-862C-9CEEC1928290}" type="pres">
      <dgm:prSet presAssocID="{1C3ADEA4-5408-BC49-97C5-1D8876CB03B2}" presName="Name9" presStyleLbl="parChTrans1D2" presStyleIdx="0" presStyleCnt="8"/>
      <dgm:spPr/>
      <dgm:t>
        <a:bodyPr/>
        <a:lstStyle/>
        <a:p>
          <a:endParaRPr lang="es-ES"/>
        </a:p>
      </dgm:t>
    </dgm:pt>
    <dgm:pt modelId="{A1B1E10E-EB97-024D-A2CD-C81F1053F0D2}" type="pres">
      <dgm:prSet presAssocID="{1C3ADEA4-5408-BC49-97C5-1D8876CB03B2}" presName="connTx" presStyleLbl="parChTrans1D2" presStyleIdx="0" presStyleCnt="8"/>
      <dgm:spPr/>
      <dgm:t>
        <a:bodyPr/>
        <a:lstStyle/>
        <a:p>
          <a:endParaRPr lang="es-ES"/>
        </a:p>
      </dgm:t>
    </dgm:pt>
    <dgm:pt modelId="{1880C336-C024-C348-8AB8-6EEA38D0708E}" type="pres">
      <dgm:prSet presAssocID="{6D8F0488-6805-3943-9273-CD19A9AC69C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EFAC2-8EB3-CF47-BD7F-B4947AAAA094}" type="pres">
      <dgm:prSet presAssocID="{8288D178-67BF-AC4F-9598-12A37737693D}" presName="Name9" presStyleLbl="parChTrans1D2" presStyleIdx="1" presStyleCnt="8"/>
      <dgm:spPr/>
      <dgm:t>
        <a:bodyPr/>
        <a:lstStyle/>
        <a:p>
          <a:endParaRPr lang="es-ES"/>
        </a:p>
      </dgm:t>
    </dgm:pt>
    <dgm:pt modelId="{2D5EBF2C-21F3-2140-9C27-DDE9789490AC}" type="pres">
      <dgm:prSet presAssocID="{8288D178-67BF-AC4F-9598-12A37737693D}" presName="connTx" presStyleLbl="parChTrans1D2" presStyleIdx="1" presStyleCnt="8"/>
      <dgm:spPr/>
      <dgm:t>
        <a:bodyPr/>
        <a:lstStyle/>
        <a:p>
          <a:endParaRPr lang="es-ES"/>
        </a:p>
      </dgm:t>
    </dgm:pt>
    <dgm:pt modelId="{D5527D46-77B4-5645-A419-3AF60BE5802E}" type="pres">
      <dgm:prSet presAssocID="{0653919C-651C-4247-AB77-5922FA3ABEF8}" presName="node" presStyleLbl="node1" presStyleIdx="1" presStyleCnt="8" custScaleX="116502" custScaleY="1160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BF66E2-A61F-BC43-822A-3B5C31A1E923}" type="pres">
      <dgm:prSet presAssocID="{A79C042C-0994-8842-9083-E87A277F2037}" presName="Name9" presStyleLbl="parChTrans1D2" presStyleIdx="2" presStyleCnt="8"/>
      <dgm:spPr/>
      <dgm:t>
        <a:bodyPr/>
        <a:lstStyle/>
        <a:p>
          <a:endParaRPr lang="es-ES"/>
        </a:p>
      </dgm:t>
    </dgm:pt>
    <dgm:pt modelId="{1537F54B-C588-834D-835A-259E82A1241A}" type="pres">
      <dgm:prSet presAssocID="{A79C042C-0994-8842-9083-E87A277F2037}" presName="connTx" presStyleLbl="parChTrans1D2" presStyleIdx="2" presStyleCnt="8"/>
      <dgm:spPr/>
      <dgm:t>
        <a:bodyPr/>
        <a:lstStyle/>
        <a:p>
          <a:endParaRPr lang="es-ES"/>
        </a:p>
      </dgm:t>
    </dgm:pt>
    <dgm:pt modelId="{29A9F362-4AF0-8B49-A430-62BA71838DD0}" type="pres">
      <dgm:prSet presAssocID="{4AEC84DE-22F2-0948-A4E5-6654D387798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0D93DF-A3E1-AC4A-8594-9D3F742A92F3}" type="pres">
      <dgm:prSet presAssocID="{3F4A5D56-A862-6048-8C79-EC707C97E920}" presName="Name9" presStyleLbl="parChTrans1D2" presStyleIdx="3" presStyleCnt="8"/>
      <dgm:spPr/>
      <dgm:t>
        <a:bodyPr/>
        <a:lstStyle/>
        <a:p>
          <a:endParaRPr lang="es-ES"/>
        </a:p>
      </dgm:t>
    </dgm:pt>
    <dgm:pt modelId="{D4078CE6-AC30-D249-8629-55D0484F8B47}" type="pres">
      <dgm:prSet presAssocID="{3F4A5D56-A862-6048-8C79-EC707C97E920}" presName="connTx" presStyleLbl="parChTrans1D2" presStyleIdx="3" presStyleCnt="8"/>
      <dgm:spPr/>
      <dgm:t>
        <a:bodyPr/>
        <a:lstStyle/>
        <a:p>
          <a:endParaRPr lang="es-ES"/>
        </a:p>
      </dgm:t>
    </dgm:pt>
    <dgm:pt modelId="{9D9797B0-FCB1-E348-AB73-DD77C99331AC}" type="pres">
      <dgm:prSet presAssocID="{1F07CA2A-520C-434E-BF03-FE54F1A2620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C22DB3-5551-0E4F-BA6E-9F443F593DA3}" type="pres">
      <dgm:prSet presAssocID="{A0564036-D055-424A-B045-16DD66F0134B}" presName="Name9" presStyleLbl="parChTrans1D2" presStyleIdx="4" presStyleCnt="8"/>
      <dgm:spPr/>
      <dgm:t>
        <a:bodyPr/>
        <a:lstStyle/>
        <a:p>
          <a:endParaRPr lang="es-ES"/>
        </a:p>
      </dgm:t>
    </dgm:pt>
    <dgm:pt modelId="{77311272-3409-DA41-97C5-ACFE595E319C}" type="pres">
      <dgm:prSet presAssocID="{A0564036-D055-424A-B045-16DD66F0134B}" presName="connTx" presStyleLbl="parChTrans1D2" presStyleIdx="4" presStyleCnt="8"/>
      <dgm:spPr/>
      <dgm:t>
        <a:bodyPr/>
        <a:lstStyle/>
        <a:p>
          <a:endParaRPr lang="es-ES"/>
        </a:p>
      </dgm:t>
    </dgm:pt>
    <dgm:pt modelId="{308A2D5A-EF63-ED48-8907-032E61EE71D1}" type="pres">
      <dgm:prSet presAssocID="{8DCDA8FE-B21E-CC4D-BAEB-946F82BFD901}" presName="node" presStyleLbl="node1" presStyleIdx="4" presStyleCnt="8" custScaleX="121385" custScaleY="1032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8AEE7-E5DE-0344-9F75-CEE277E028A3}" type="pres">
      <dgm:prSet presAssocID="{5732758A-52E9-1A4C-80CD-D1766098F376}" presName="Name9" presStyleLbl="parChTrans1D2" presStyleIdx="5" presStyleCnt="8"/>
      <dgm:spPr/>
      <dgm:t>
        <a:bodyPr/>
        <a:lstStyle/>
        <a:p>
          <a:endParaRPr lang="es-ES"/>
        </a:p>
      </dgm:t>
    </dgm:pt>
    <dgm:pt modelId="{840F0CEE-F219-8D4B-A5F7-A63E5FD19DF8}" type="pres">
      <dgm:prSet presAssocID="{5732758A-52E9-1A4C-80CD-D1766098F376}" presName="connTx" presStyleLbl="parChTrans1D2" presStyleIdx="5" presStyleCnt="8"/>
      <dgm:spPr/>
      <dgm:t>
        <a:bodyPr/>
        <a:lstStyle/>
        <a:p>
          <a:endParaRPr lang="es-ES"/>
        </a:p>
      </dgm:t>
    </dgm:pt>
    <dgm:pt modelId="{A0765796-3E9C-AD44-9171-A05C4EDFD596}" type="pres">
      <dgm:prSet presAssocID="{C9C8BF50-B289-774A-8FD7-CD8C7B9A4A0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89094-612C-9D46-AF4D-0541AAE65374}" type="pres">
      <dgm:prSet presAssocID="{BCCD438E-F235-A24E-80B3-DCF04A2E75D5}" presName="Name9" presStyleLbl="parChTrans1D2" presStyleIdx="6" presStyleCnt="8"/>
      <dgm:spPr/>
      <dgm:t>
        <a:bodyPr/>
        <a:lstStyle/>
        <a:p>
          <a:endParaRPr lang="es-ES"/>
        </a:p>
      </dgm:t>
    </dgm:pt>
    <dgm:pt modelId="{1D1EF3AB-2069-2945-9D58-84E234F628C7}" type="pres">
      <dgm:prSet presAssocID="{BCCD438E-F235-A24E-80B3-DCF04A2E75D5}" presName="connTx" presStyleLbl="parChTrans1D2" presStyleIdx="6" presStyleCnt="8"/>
      <dgm:spPr/>
      <dgm:t>
        <a:bodyPr/>
        <a:lstStyle/>
        <a:p>
          <a:endParaRPr lang="es-ES"/>
        </a:p>
      </dgm:t>
    </dgm:pt>
    <dgm:pt modelId="{8E106F9D-5FA3-9F49-A08A-72D20ABFC019}" type="pres">
      <dgm:prSet presAssocID="{5D3F57D1-7FDB-044B-BC3C-EC76AE831A5A}" presName="node" presStyleLbl="node1" presStyleIdx="6" presStyleCnt="8" custScaleX="113271" custScaleY="105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017FB0-9E14-AB42-9AC6-2C7E3064C34D}" type="pres">
      <dgm:prSet presAssocID="{992A406F-AD12-9749-9965-0CFBD5FF0E89}" presName="Name9" presStyleLbl="parChTrans1D2" presStyleIdx="7" presStyleCnt="8"/>
      <dgm:spPr/>
      <dgm:t>
        <a:bodyPr/>
        <a:lstStyle/>
        <a:p>
          <a:endParaRPr lang="es-ES"/>
        </a:p>
      </dgm:t>
    </dgm:pt>
    <dgm:pt modelId="{5C1D670A-304E-CB4D-85C9-5EEC15F18F6E}" type="pres">
      <dgm:prSet presAssocID="{992A406F-AD12-9749-9965-0CFBD5FF0E89}" presName="connTx" presStyleLbl="parChTrans1D2" presStyleIdx="7" presStyleCnt="8"/>
      <dgm:spPr/>
      <dgm:t>
        <a:bodyPr/>
        <a:lstStyle/>
        <a:p>
          <a:endParaRPr lang="es-ES"/>
        </a:p>
      </dgm:t>
    </dgm:pt>
    <dgm:pt modelId="{E35085D5-65FE-6141-B7F4-56C66159DA4E}" type="pres">
      <dgm:prSet presAssocID="{FDAE98BC-5A34-9848-BB07-AAADDCB6724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87110A-8014-9249-A086-DC8F633AE939}" type="presOf" srcId="{73CFF8A9-6D01-4C47-8D2F-B63DD3655BE5}" destId="{0F4665F8-7038-424C-9F09-9F9FC60FED57}" srcOrd="0" destOrd="0" presId="urn:microsoft.com/office/officeart/2005/8/layout/radial1"/>
    <dgm:cxn modelId="{E9E8F918-B627-9F4F-8E1C-50D0F35EFF88}" type="presOf" srcId="{C9C8BF50-B289-774A-8FD7-CD8C7B9A4A00}" destId="{A0765796-3E9C-AD44-9171-A05C4EDFD596}" srcOrd="0" destOrd="0" presId="urn:microsoft.com/office/officeart/2005/8/layout/radial1"/>
    <dgm:cxn modelId="{E7B72C0D-7145-264D-B548-C2BF29AA5C8A}" type="presOf" srcId="{5732758A-52E9-1A4C-80CD-D1766098F376}" destId="{3EB8AEE7-E5DE-0344-9F75-CEE277E028A3}" srcOrd="0" destOrd="0" presId="urn:microsoft.com/office/officeart/2005/8/layout/radial1"/>
    <dgm:cxn modelId="{A8AEA77B-A008-904F-8A2C-8423C4124618}" type="presOf" srcId="{6D8F0488-6805-3943-9273-CD19A9AC69CB}" destId="{1880C336-C024-C348-8AB8-6EEA38D0708E}" srcOrd="0" destOrd="0" presId="urn:microsoft.com/office/officeart/2005/8/layout/radial1"/>
    <dgm:cxn modelId="{166396C7-D21D-E34F-B54B-1D8EE2D69575}" srcId="{267CEC16-7743-E347-B9A7-A64127DFE6A4}" destId="{0653919C-651C-4247-AB77-5922FA3ABEF8}" srcOrd="1" destOrd="0" parTransId="{8288D178-67BF-AC4F-9598-12A37737693D}" sibTransId="{1822A2D4-9CD0-4746-9D06-48326BB156FA}"/>
    <dgm:cxn modelId="{205B22DA-9905-204B-AF0E-7AC3C140DB0A}" srcId="{267CEC16-7743-E347-B9A7-A64127DFE6A4}" destId="{5D3F57D1-7FDB-044B-BC3C-EC76AE831A5A}" srcOrd="6" destOrd="0" parTransId="{BCCD438E-F235-A24E-80B3-DCF04A2E75D5}" sibTransId="{DF8F5C1F-5459-784C-8B2F-BF566A95E166}"/>
    <dgm:cxn modelId="{8DFCBDA7-BA41-F34D-9349-29123D6ED038}" type="presOf" srcId="{3F4A5D56-A862-6048-8C79-EC707C97E920}" destId="{D4078CE6-AC30-D249-8629-55D0484F8B47}" srcOrd="1" destOrd="0" presId="urn:microsoft.com/office/officeart/2005/8/layout/radial1"/>
    <dgm:cxn modelId="{3BBFDE6F-1C9E-AF43-A38B-3E9411E4787E}" type="presOf" srcId="{0653919C-651C-4247-AB77-5922FA3ABEF8}" destId="{D5527D46-77B4-5645-A419-3AF60BE5802E}" srcOrd="0" destOrd="0" presId="urn:microsoft.com/office/officeart/2005/8/layout/radial1"/>
    <dgm:cxn modelId="{0D9A2140-4A6A-C14D-A9FB-5BB9F0A804C8}" type="presOf" srcId="{8DCDA8FE-B21E-CC4D-BAEB-946F82BFD901}" destId="{308A2D5A-EF63-ED48-8907-032E61EE71D1}" srcOrd="0" destOrd="0" presId="urn:microsoft.com/office/officeart/2005/8/layout/radial1"/>
    <dgm:cxn modelId="{AB4B4158-DDC3-444B-B644-F8BBC510F61F}" srcId="{267CEC16-7743-E347-B9A7-A64127DFE6A4}" destId="{1F07CA2A-520C-434E-BF03-FE54F1A26203}" srcOrd="3" destOrd="0" parTransId="{3F4A5D56-A862-6048-8C79-EC707C97E920}" sibTransId="{2AEA5412-D36B-6640-979C-603577598238}"/>
    <dgm:cxn modelId="{D1E5DF0B-344F-474B-8CFA-E6B37E6D3BEA}" type="presOf" srcId="{FDAE98BC-5A34-9848-BB07-AAADDCB67242}" destId="{E35085D5-65FE-6141-B7F4-56C66159DA4E}" srcOrd="0" destOrd="0" presId="urn:microsoft.com/office/officeart/2005/8/layout/radial1"/>
    <dgm:cxn modelId="{16479ACE-848A-8D41-9AD3-6DF006E51FB9}" type="presOf" srcId="{1C3ADEA4-5408-BC49-97C5-1D8876CB03B2}" destId="{A1B1E10E-EB97-024D-A2CD-C81F1053F0D2}" srcOrd="1" destOrd="0" presId="urn:microsoft.com/office/officeart/2005/8/layout/radial1"/>
    <dgm:cxn modelId="{1A8F1CD4-6F2E-AE4C-9C9C-57C594353329}" type="presOf" srcId="{992A406F-AD12-9749-9965-0CFBD5FF0E89}" destId="{5C1D670A-304E-CB4D-85C9-5EEC15F18F6E}" srcOrd="1" destOrd="0" presId="urn:microsoft.com/office/officeart/2005/8/layout/radial1"/>
    <dgm:cxn modelId="{B61430CC-6227-6D4E-868C-06E51835BBC6}" type="presOf" srcId="{992A406F-AD12-9749-9965-0CFBD5FF0E89}" destId="{94017FB0-9E14-AB42-9AC6-2C7E3064C34D}" srcOrd="0" destOrd="0" presId="urn:microsoft.com/office/officeart/2005/8/layout/radial1"/>
    <dgm:cxn modelId="{E5BCDB58-52A8-6648-8FEB-DF8A1CD0B8BE}" type="presOf" srcId="{5732758A-52E9-1A4C-80CD-D1766098F376}" destId="{840F0CEE-F219-8D4B-A5F7-A63E5FD19DF8}" srcOrd="1" destOrd="0" presId="urn:microsoft.com/office/officeart/2005/8/layout/radial1"/>
    <dgm:cxn modelId="{D879A1E8-8769-F04A-AE9F-C500F130109A}" type="presOf" srcId="{A79C042C-0994-8842-9083-E87A277F2037}" destId="{8ABF66E2-A61F-BC43-822A-3B5C31A1E923}" srcOrd="0" destOrd="0" presId="urn:microsoft.com/office/officeart/2005/8/layout/radial1"/>
    <dgm:cxn modelId="{6EF57B85-4D46-124B-AFC8-B90A13572D75}" type="presOf" srcId="{8288D178-67BF-AC4F-9598-12A37737693D}" destId="{2D5EBF2C-21F3-2140-9C27-DDE9789490AC}" srcOrd="1" destOrd="0" presId="urn:microsoft.com/office/officeart/2005/8/layout/radial1"/>
    <dgm:cxn modelId="{CF6C0C80-AAF9-0A40-9017-215C1300E9C5}" type="presOf" srcId="{1F07CA2A-520C-434E-BF03-FE54F1A26203}" destId="{9D9797B0-FCB1-E348-AB73-DD77C99331AC}" srcOrd="0" destOrd="0" presId="urn:microsoft.com/office/officeart/2005/8/layout/radial1"/>
    <dgm:cxn modelId="{2F5BC79E-01F3-8B44-B564-E51F3DEF8BD9}" type="presOf" srcId="{267CEC16-7743-E347-B9A7-A64127DFE6A4}" destId="{67DBC5D0-F5BE-AF45-B42A-61B4C6172B7C}" srcOrd="0" destOrd="0" presId="urn:microsoft.com/office/officeart/2005/8/layout/radial1"/>
    <dgm:cxn modelId="{15A3B628-AB5F-8540-861B-5768C5F2D111}" srcId="{267CEC16-7743-E347-B9A7-A64127DFE6A4}" destId="{C9C8BF50-B289-774A-8FD7-CD8C7B9A4A00}" srcOrd="5" destOrd="0" parTransId="{5732758A-52E9-1A4C-80CD-D1766098F376}" sibTransId="{CF0B55BF-086F-3046-AFA3-4ACC0F03DDC7}"/>
    <dgm:cxn modelId="{5B221C71-2D43-964B-9EBF-BE9FB13036A7}" srcId="{267CEC16-7743-E347-B9A7-A64127DFE6A4}" destId="{8DCDA8FE-B21E-CC4D-BAEB-946F82BFD901}" srcOrd="4" destOrd="0" parTransId="{A0564036-D055-424A-B045-16DD66F0134B}" sibTransId="{EB789D75-5F02-F549-B9E9-14ABF7F57996}"/>
    <dgm:cxn modelId="{2798D83E-0062-F243-9EFA-A7E4F3E60CD8}" type="presOf" srcId="{4AEC84DE-22F2-0948-A4E5-6654D3877989}" destId="{29A9F362-4AF0-8B49-A430-62BA71838DD0}" srcOrd="0" destOrd="0" presId="urn:microsoft.com/office/officeart/2005/8/layout/radial1"/>
    <dgm:cxn modelId="{83ADF0BC-F06C-9547-841C-E32E5F3125A6}" srcId="{267CEC16-7743-E347-B9A7-A64127DFE6A4}" destId="{6D8F0488-6805-3943-9273-CD19A9AC69CB}" srcOrd="0" destOrd="0" parTransId="{1C3ADEA4-5408-BC49-97C5-1D8876CB03B2}" sibTransId="{F9554EC4-DAD8-6646-A540-C3044C22BB92}"/>
    <dgm:cxn modelId="{166E092B-CFDB-CB4A-A711-F5E834CF5176}" srcId="{267CEC16-7743-E347-B9A7-A64127DFE6A4}" destId="{4AEC84DE-22F2-0948-A4E5-6654D3877989}" srcOrd="2" destOrd="0" parTransId="{A79C042C-0994-8842-9083-E87A277F2037}" sibTransId="{81B7A2DE-74B4-3E47-92E5-0331068108E9}"/>
    <dgm:cxn modelId="{CF8FEB12-00D6-6142-A7D6-CC681C4532A7}" srcId="{267CEC16-7743-E347-B9A7-A64127DFE6A4}" destId="{FDAE98BC-5A34-9848-BB07-AAADDCB67242}" srcOrd="7" destOrd="0" parTransId="{992A406F-AD12-9749-9965-0CFBD5FF0E89}" sibTransId="{EBFC300A-2CF0-4D4F-8119-D61750508BF9}"/>
    <dgm:cxn modelId="{EC63D5D8-2A6A-9F40-9785-5476DE2CC6B3}" srcId="{73CFF8A9-6D01-4C47-8D2F-B63DD3655BE5}" destId="{76A9A339-DD31-B640-9304-498F84B8BCA9}" srcOrd="1" destOrd="0" parTransId="{4317CD0B-829F-5C41-825E-853177360804}" sibTransId="{C8149CB6-4BCA-EB47-BD04-E17CB56EBC38}"/>
    <dgm:cxn modelId="{079F164B-9B7E-0940-B822-85CD834C7EC7}" type="presOf" srcId="{1C3ADEA4-5408-BC49-97C5-1D8876CB03B2}" destId="{D465D54C-D4C2-1640-862C-9CEEC1928290}" srcOrd="0" destOrd="0" presId="urn:microsoft.com/office/officeart/2005/8/layout/radial1"/>
    <dgm:cxn modelId="{6E94B389-5BF6-E64E-9C72-5E88DE39F23D}" type="presOf" srcId="{A0564036-D055-424A-B045-16DD66F0134B}" destId="{36C22DB3-5551-0E4F-BA6E-9F443F593DA3}" srcOrd="0" destOrd="0" presId="urn:microsoft.com/office/officeart/2005/8/layout/radial1"/>
    <dgm:cxn modelId="{C8E7389F-5EB4-9F40-B048-A5368FF5F423}" type="presOf" srcId="{BCCD438E-F235-A24E-80B3-DCF04A2E75D5}" destId="{47E89094-612C-9D46-AF4D-0541AAE65374}" srcOrd="0" destOrd="0" presId="urn:microsoft.com/office/officeart/2005/8/layout/radial1"/>
    <dgm:cxn modelId="{BB6D0574-C75E-FC4A-9431-248C72389F52}" type="presOf" srcId="{A0564036-D055-424A-B045-16DD66F0134B}" destId="{77311272-3409-DA41-97C5-ACFE595E319C}" srcOrd="1" destOrd="0" presId="urn:microsoft.com/office/officeart/2005/8/layout/radial1"/>
    <dgm:cxn modelId="{73E2E424-9BA7-384B-9E8D-643C28B4DE84}" type="presOf" srcId="{5D3F57D1-7FDB-044B-BC3C-EC76AE831A5A}" destId="{8E106F9D-5FA3-9F49-A08A-72D20ABFC019}" srcOrd="0" destOrd="0" presId="urn:microsoft.com/office/officeart/2005/8/layout/radial1"/>
    <dgm:cxn modelId="{CCF6A3C6-288B-B34E-999B-AA9209776059}" type="presOf" srcId="{BCCD438E-F235-A24E-80B3-DCF04A2E75D5}" destId="{1D1EF3AB-2069-2945-9D58-84E234F628C7}" srcOrd="1" destOrd="0" presId="urn:microsoft.com/office/officeart/2005/8/layout/radial1"/>
    <dgm:cxn modelId="{B36B629E-D5BF-3E4F-8C19-F7FA0B81DB7F}" srcId="{73CFF8A9-6D01-4C47-8D2F-B63DD3655BE5}" destId="{267CEC16-7743-E347-B9A7-A64127DFE6A4}" srcOrd="0" destOrd="0" parTransId="{EB97841F-D44A-2245-98C9-C35CFB60FA87}" sibTransId="{20CB6293-EFC4-D24A-9CA9-BE7EAEFEDB75}"/>
    <dgm:cxn modelId="{D09D6CB3-0EFA-3A41-AFD4-883283A133CF}" type="presOf" srcId="{3F4A5D56-A862-6048-8C79-EC707C97E920}" destId="{2C0D93DF-A3E1-AC4A-8594-9D3F742A92F3}" srcOrd="0" destOrd="0" presId="urn:microsoft.com/office/officeart/2005/8/layout/radial1"/>
    <dgm:cxn modelId="{B172B225-001F-6840-BD0A-61A0011FC619}" type="presOf" srcId="{8288D178-67BF-AC4F-9598-12A37737693D}" destId="{228EFAC2-8EB3-CF47-BD7F-B4947AAAA094}" srcOrd="0" destOrd="0" presId="urn:microsoft.com/office/officeart/2005/8/layout/radial1"/>
    <dgm:cxn modelId="{09A2D94D-0885-B14C-97DA-F5FD6596E6FC}" type="presOf" srcId="{A79C042C-0994-8842-9083-E87A277F2037}" destId="{1537F54B-C588-834D-835A-259E82A1241A}" srcOrd="1" destOrd="0" presId="urn:microsoft.com/office/officeart/2005/8/layout/radial1"/>
    <dgm:cxn modelId="{D8595D70-0499-CA4C-9DF5-E5B7A3EEFEEC}" type="presParOf" srcId="{0F4665F8-7038-424C-9F09-9F9FC60FED57}" destId="{67DBC5D0-F5BE-AF45-B42A-61B4C6172B7C}" srcOrd="0" destOrd="0" presId="urn:microsoft.com/office/officeart/2005/8/layout/radial1"/>
    <dgm:cxn modelId="{B0539621-A7B7-FD44-AAF1-FF67B26DE435}" type="presParOf" srcId="{0F4665F8-7038-424C-9F09-9F9FC60FED57}" destId="{D465D54C-D4C2-1640-862C-9CEEC1928290}" srcOrd="1" destOrd="0" presId="urn:microsoft.com/office/officeart/2005/8/layout/radial1"/>
    <dgm:cxn modelId="{9F955E92-77D2-3843-AD0E-53A4972C63FF}" type="presParOf" srcId="{D465D54C-D4C2-1640-862C-9CEEC1928290}" destId="{A1B1E10E-EB97-024D-A2CD-C81F1053F0D2}" srcOrd="0" destOrd="0" presId="urn:microsoft.com/office/officeart/2005/8/layout/radial1"/>
    <dgm:cxn modelId="{A376F4DB-41B9-E947-8B4E-4626BC2347EE}" type="presParOf" srcId="{0F4665F8-7038-424C-9F09-9F9FC60FED57}" destId="{1880C336-C024-C348-8AB8-6EEA38D0708E}" srcOrd="2" destOrd="0" presId="urn:microsoft.com/office/officeart/2005/8/layout/radial1"/>
    <dgm:cxn modelId="{00222A5A-B4ED-CA46-A04B-EAAD309BDFE9}" type="presParOf" srcId="{0F4665F8-7038-424C-9F09-9F9FC60FED57}" destId="{228EFAC2-8EB3-CF47-BD7F-B4947AAAA094}" srcOrd="3" destOrd="0" presId="urn:microsoft.com/office/officeart/2005/8/layout/radial1"/>
    <dgm:cxn modelId="{3FD352FF-F934-3047-9E1F-243698C440BA}" type="presParOf" srcId="{228EFAC2-8EB3-CF47-BD7F-B4947AAAA094}" destId="{2D5EBF2C-21F3-2140-9C27-DDE9789490AC}" srcOrd="0" destOrd="0" presId="urn:microsoft.com/office/officeart/2005/8/layout/radial1"/>
    <dgm:cxn modelId="{02271BDA-4709-A64E-AAFC-AC4163CEC022}" type="presParOf" srcId="{0F4665F8-7038-424C-9F09-9F9FC60FED57}" destId="{D5527D46-77B4-5645-A419-3AF60BE5802E}" srcOrd="4" destOrd="0" presId="urn:microsoft.com/office/officeart/2005/8/layout/radial1"/>
    <dgm:cxn modelId="{0CA015A8-92A5-8648-B597-D0A84857CC16}" type="presParOf" srcId="{0F4665F8-7038-424C-9F09-9F9FC60FED57}" destId="{8ABF66E2-A61F-BC43-822A-3B5C31A1E923}" srcOrd="5" destOrd="0" presId="urn:microsoft.com/office/officeart/2005/8/layout/radial1"/>
    <dgm:cxn modelId="{B7794130-2090-5C46-A13D-409FEB9C5747}" type="presParOf" srcId="{8ABF66E2-A61F-BC43-822A-3B5C31A1E923}" destId="{1537F54B-C588-834D-835A-259E82A1241A}" srcOrd="0" destOrd="0" presId="urn:microsoft.com/office/officeart/2005/8/layout/radial1"/>
    <dgm:cxn modelId="{800D8D34-5280-7442-B4DB-299DACB59514}" type="presParOf" srcId="{0F4665F8-7038-424C-9F09-9F9FC60FED57}" destId="{29A9F362-4AF0-8B49-A430-62BA71838DD0}" srcOrd="6" destOrd="0" presId="urn:microsoft.com/office/officeart/2005/8/layout/radial1"/>
    <dgm:cxn modelId="{396F6E95-6684-0443-B3F1-D6222601AE8B}" type="presParOf" srcId="{0F4665F8-7038-424C-9F09-9F9FC60FED57}" destId="{2C0D93DF-A3E1-AC4A-8594-9D3F742A92F3}" srcOrd="7" destOrd="0" presId="urn:microsoft.com/office/officeart/2005/8/layout/radial1"/>
    <dgm:cxn modelId="{7AB8CDDD-D15F-3B42-B0EA-D574D173FDF3}" type="presParOf" srcId="{2C0D93DF-A3E1-AC4A-8594-9D3F742A92F3}" destId="{D4078CE6-AC30-D249-8629-55D0484F8B47}" srcOrd="0" destOrd="0" presId="urn:microsoft.com/office/officeart/2005/8/layout/radial1"/>
    <dgm:cxn modelId="{3E904DD3-0239-184B-904F-403E80AE232F}" type="presParOf" srcId="{0F4665F8-7038-424C-9F09-9F9FC60FED57}" destId="{9D9797B0-FCB1-E348-AB73-DD77C99331AC}" srcOrd="8" destOrd="0" presId="urn:microsoft.com/office/officeart/2005/8/layout/radial1"/>
    <dgm:cxn modelId="{A4E2B8C6-57F3-A349-ACE8-0561C41DC58A}" type="presParOf" srcId="{0F4665F8-7038-424C-9F09-9F9FC60FED57}" destId="{36C22DB3-5551-0E4F-BA6E-9F443F593DA3}" srcOrd="9" destOrd="0" presId="urn:microsoft.com/office/officeart/2005/8/layout/radial1"/>
    <dgm:cxn modelId="{24A52089-FF9E-BA44-9D52-84B3355F1DB5}" type="presParOf" srcId="{36C22DB3-5551-0E4F-BA6E-9F443F593DA3}" destId="{77311272-3409-DA41-97C5-ACFE595E319C}" srcOrd="0" destOrd="0" presId="urn:microsoft.com/office/officeart/2005/8/layout/radial1"/>
    <dgm:cxn modelId="{B177F005-4DA9-F748-90BF-E48D88BD558C}" type="presParOf" srcId="{0F4665F8-7038-424C-9F09-9F9FC60FED57}" destId="{308A2D5A-EF63-ED48-8907-032E61EE71D1}" srcOrd="10" destOrd="0" presId="urn:microsoft.com/office/officeart/2005/8/layout/radial1"/>
    <dgm:cxn modelId="{4EB35B84-9D7D-1548-93D0-F5A9A84080EB}" type="presParOf" srcId="{0F4665F8-7038-424C-9F09-9F9FC60FED57}" destId="{3EB8AEE7-E5DE-0344-9F75-CEE277E028A3}" srcOrd="11" destOrd="0" presId="urn:microsoft.com/office/officeart/2005/8/layout/radial1"/>
    <dgm:cxn modelId="{943C76AE-7E56-A546-9D69-DDAC04A97350}" type="presParOf" srcId="{3EB8AEE7-E5DE-0344-9F75-CEE277E028A3}" destId="{840F0CEE-F219-8D4B-A5F7-A63E5FD19DF8}" srcOrd="0" destOrd="0" presId="urn:microsoft.com/office/officeart/2005/8/layout/radial1"/>
    <dgm:cxn modelId="{F69E05E7-8254-9944-B628-113FEDC198DF}" type="presParOf" srcId="{0F4665F8-7038-424C-9F09-9F9FC60FED57}" destId="{A0765796-3E9C-AD44-9171-A05C4EDFD596}" srcOrd="12" destOrd="0" presId="urn:microsoft.com/office/officeart/2005/8/layout/radial1"/>
    <dgm:cxn modelId="{FA3708A6-8C6A-F947-BA31-9A617570E9E4}" type="presParOf" srcId="{0F4665F8-7038-424C-9F09-9F9FC60FED57}" destId="{47E89094-612C-9D46-AF4D-0541AAE65374}" srcOrd="13" destOrd="0" presId="urn:microsoft.com/office/officeart/2005/8/layout/radial1"/>
    <dgm:cxn modelId="{F47D8EAD-A16A-9743-A296-A7A51593BA21}" type="presParOf" srcId="{47E89094-612C-9D46-AF4D-0541AAE65374}" destId="{1D1EF3AB-2069-2945-9D58-84E234F628C7}" srcOrd="0" destOrd="0" presId="urn:microsoft.com/office/officeart/2005/8/layout/radial1"/>
    <dgm:cxn modelId="{1956192C-0F57-5344-A771-62A7954E9E16}" type="presParOf" srcId="{0F4665F8-7038-424C-9F09-9F9FC60FED57}" destId="{8E106F9D-5FA3-9F49-A08A-72D20ABFC019}" srcOrd="14" destOrd="0" presId="urn:microsoft.com/office/officeart/2005/8/layout/radial1"/>
    <dgm:cxn modelId="{BE080806-EB68-2F41-BBC1-017C792CF01C}" type="presParOf" srcId="{0F4665F8-7038-424C-9F09-9F9FC60FED57}" destId="{94017FB0-9E14-AB42-9AC6-2C7E3064C34D}" srcOrd="15" destOrd="0" presId="urn:microsoft.com/office/officeart/2005/8/layout/radial1"/>
    <dgm:cxn modelId="{10CD918A-0D8D-2044-88DA-D1FABCD49820}" type="presParOf" srcId="{94017FB0-9E14-AB42-9AC6-2C7E3064C34D}" destId="{5C1D670A-304E-CB4D-85C9-5EEC15F18F6E}" srcOrd="0" destOrd="0" presId="urn:microsoft.com/office/officeart/2005/8/layout/radial1"/>
    <dgm:cxn modelId="{2F1C32EE-4EBE-654D-B7B4-4765466BAFD2}" type="presParOf" srcId="{0F4665F8-7038-424C-9F09-9F9FC60FED57}" destId="{E35085D5-65FE-6141-B7F4-56C66159DA4E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4A933-537B-7C4F-A756-4536B08C7AE4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</dgm:pt>
    <dgm:pt modelId="{00066058-9369-844C-9C59-D004CCF5369A}">
      <dgm:prSet phldrT="[Texto]" custT="1"/>
      <dgm:spPr/>
      <dgm:t>
        <a:bodyPr/>
        <a:lstStyle/>
        <a:p>
          <a:r>
            <a:rPr lang="es-ES" sz="1200" b="1" dirty="0" smtClean="0">
              <a:latin typeface="Abadi MT Condensed Extra Bold"/>
              <a:cs typeface="Abadi MT Condensed Extra Bold"/>
            </a:rPr>
            <a:t>Preparación</a:t>
          </a:r>
          <a:endParaRPr lang="es-ES" sz="1200" b="1" dirty="0">
            <a:latin typeface="Abadi MT Condensed Extra Bold"/>
            <a:cs typeface="Abadi MT Condensed Extra Bold"/>
          </a:endParaRPr>
        </a:p>
      </dgm:t>
    </dgm:pt>
    <dgm:pt modelId="{11F4B4F5-5305-344A-AE9C-3CF037CD33A1}" type="parTrans" cxnId="{31D43AB8-0106-7A4A-A8A7-9BED51E25FFD}">
      <dgm:prSet/>
      <dgm:spPr/>
      <dgm:t>
        <a:bodyPr/>
        <a:lstStyle/>
        <a:p>
          <a:endParaRPr lang="es-ES"/>
        </a:p>
      </dgm:t>
    </dgm:pt>
    <dgm:pt modelId="{5DDE6C47-FAA2-FC4D-B1ED-7D3EE7F417A5}" type="sibTrans" cxnId="{31D43AB8-0106-7A4A-A8A7-9BED51E25FFD}">
      <dgm:prSet/>
      <dgm:spPr/>
      <dgm:t>
        <a:bodyPr/>
        <a:lstStyle/>
        <a:p>
          <a:endParaRPr lang="es-ES"/>
        </a:p>
      </dgm:t>
    </dgm:pt>
    <dgm:pt modelId="{DFA89A5A-DAE9-A243-8020-94227550C2A1}">
      <dgm:prSet phldrT="[Texto]" custT="1"/>
      <dgm:spPr/>
      <dgm:t>
        <a:bodyPr/>
        <a:lstStyle/>
        <a:p>
          <a:r>
            <a:rPr lang="es-ES" sz="1400" b="1" dirty="0" smtClean="0">
              <a:latin typeface="Abadi MT Condensed Extra Bold"/>
              <a:cs typeface="Abadi MT Condensed Extra Bold"/>
            </a:rPr>
            <a:t>Exhibición de propuestas</a:t>
          </a:r>
          <a:endParaRPr lang="es-ES" sz="1400" b="1" dirty="0">
            <a:latin typeface="Abadi MT Condensed Extra Bold"/>
            <a:cs typeface="Abadi MT Condensed Extra Bold"/>
          </a:endParaRPr>
        </a:p>
      </dgm:t>
    </dgm:pt>
    <dgm:pt modelId="{DB6438E8-8552-054D-A191-4C218C76700E}" type="parTrans" cxnId="{A40FA962-DBC3-C145-B093-BC0CF979899F}">
      <dgm:prSet/>
      <dgm:spPr/>
      <dgm:t>
        <a:bodyPr/>
        <a:lstStyle/>
        <a:p>
          <a:endParaRPr lang="es-ES"/>
        </a:p>
      </dgm:t>
    </dgm:pt>
    <dgm:pt modelId="{778CF254-EAF3-784B-A1FC-49E7253CEEC2}" type="sibTrans" cxnId="{A40FA962-DBC3-C145-B093-BC0CF979899F}">
      <dgm:prSet/>
      <dgm:spPr/>
      <dgm:t>
        <a:bodyPr/>
        <a:lstStyle/>
        <a:p>
          <a:endParaRPr lang="es-ES"/>
        </a:p>
      </dgm:t>
    </dgm:pt>
    <dgm:pt modelId="{215250E8-B1AA-4B45-A7F7-1CE8BB707F9A}">
      <dgm:prSet phldrT="[Texto]" custT="1"/>
      <dgm:spPr/>
      <dgm:t>
        <a:bodyPr/>
        <a:lstStyle/>
        <a:p>
          <a:r>
            <a:rPr lang="es-ES" sz="1600" b="1" dirty="0" smtClean="0">
              <a:latin typeface="Abadi MT Condensed Extra Bold"/>
              <a:cs typeface="Abadi MT Condensed Extra Bold"/>
            </a:rPr>
            <a:t>Discusión</a:t>
          </a:r>
          <a:endParaRPr lang="es-ES" sz="1600" b="1" dirty="0">
            <a:latin typeface="Abadi MT Condensed Extra Bold"/>
            <a:cs typeface="Abadi MT Condensed Extra Bold"/>
          </a:endParaRPr>
        </a:p>
      </dgm:t>
    </dgm:pt>
    <dgm:pt modelId="{804A8771-D283-054B-9DAD-0960F2896A9C}" type="parTrans" cxnId="{E2A9553D-E452-E84D-8686-543C1DB2D69F}">
      <dgm:prSet/>
      <dgm:spPr/>
      <dgm:t>
        <a:bodyPr/>
        <a:lstStyle/>
        <a:p>
          <a:endParaRPr lang="es-ES"/>
        </a:p>
      </dgm:t>
    </dgm:pt>
    <dgm:pt modelId="{BF5097FF-BC6E-F442-A09C-050D358CB6AA}" type="sibTrans" cxnId="{E2A9553D-E452-E84D-8686-543C1DB2D69F}">
      <dgm:prSet/>
      <dgm:spPr/>
      <dgm:t>
        <a:bodyPr/>
        <a:lstStyle/>
        <a:p>
          <a:endParaRPr lang="es-ES"/>
        </a:p>
      </dgm:t>
    </dgm:pt>
    <dgm:pt modelId="{D0449B85-D590-D24E-9B22-463F9DAAEA53}">
      <dgm:prSet phldrT="[Texto]" custT="1"/>
      <dgm:spPr/>
      <dgm:t>
        <a:bodyPr/>
        <a:lstStyle/>
        <a:p>
          <a:r>
            <a:rPr lang="es-ES" sz="1600" b="1" dirty="0" smtClean="0">
              <a:latin typeface="Abadi MT Condensed Extra Bold"/>
              <a:cs typeface="Abadi MT Condensed Extra Bold"/>
            </a:rPr>
            <a:t>Cierre</a:t>
          </a:r>
          <a:endParaRPr lang="es-ES" sz="1600" b="1" dirty="0">
            <a:latin typeface="Abadi MT Condensed Extra Bold"/>
            <a:cs typeface="Abadi MT Condensed Extra Bold"/>
          </a:endParaRPr>
        </a:p>
      </dgm:t>
    </dgm:pt>
    <dgm:pt modelId="{B7319626-1A03-AD46-8D9D-C41F0931CCDE}" type="parTrans" cxnId="{2003A6A1-3C8A-A440-A48B-FC9196343885}">
      <dgm:prSet/>
      <dgm:spPr/>
      <dgm:t>
        <a:bodyPr/>
        <a:lstStyle/>
        <a:p>
          <a:endParaRPr lang="es-ES"/>
        </a:p>
      </dgm:t>
    </dgm:pt>
    <dgm:pt modelId="{9F291B29-2EEB-8449-B0FE-1F295A608461}" type="sibTrans" cxnId="{2003A6A1-3C8A-A440-A48B-FC9196343885}">
      <dgm:prSet/>
      <dgm:spPr/>
      <dgm:t>
        <a:bodyPr/>
        <a:lstStyle/>
        <a:p>
          <a:endParaRPr lang="es-ES"/>
        </a:p>
      </dgm:t>
    </dgm:pt>
    <dgm:pt modelId="{5A4F7BC8-33E2-D54E-B6D1-A848E89803F9}">
      <dgm:prSet phldrT="[Texto]" custT="1"/>
      <dgm:spPr/>
      <dgm:t>
        <a:bodyPr/>
        <a:lstStyle/>
        <a:p>
          <a:r>
            <a:rPr lang="es-ES" sz="1400" b="1" dirty="0" smtClean="0">
              <a:latin typeface="Abadi MT Condensed Extra Bold"/>
              <a:cs typeface="Abadi MT Condensed Extra Bold"/>
            </a:rPr>
            <a:t>Implementación y seguimiento</a:t>
          </a:r>
          <a:endParaRPr lang="es-ES" sz="1400" b="1" dirty="0">
            <a:latin typeface="Abadi MT Condensed Extra Bold"/>
            <a:cs typeface="Abadi MT Condensed Extra Bold"/>
          </a:endParaRPr>
        </a:p>
      </dgm:t>
    </dgm:pt>
    <dgm:pt modelId="{A271B18C-D65C-6642-9658-F124A697DEAA}" type="parTrans" cxnId="{D1BE8BEF-6596-1644-8798-F3A8EA8F8867}">
      <dgm:prSet/>
      <dgm:spPr/>
      <dgm:t>
        <a:bodyPr/>
        <a:lstStyle/>
        <a:p>
          <a:endParaRPr lang="es-ES"/>
        </a:p>
      </dgm:t>
    </dgm:pt>
    <dgm:pt modelId="{6142EA0D-A06E-F945-8154-744476FC7C72}" type="sibTrans" cxnId="{D1BE8BEF-6596-1644-8798-F3A8EA8F8867}">
      <dgm:prSet/>
      <dgm:spPr/>
      <dgm:t>
        <a:bodyPr/>
        <a:lstStyle/>
        <a:p>
          <a:endParaRPr lang="es-ES"/>
        </a:p>
      </dgm:t>
    </dgm:pt>
    <dgm:pt modelId="{3F3DB398-31A5-B14E-B8EC-39247ED3EE04}" type="pres">
      <dgm:prSet presAssocID="{D674A933-537B-7C4F-A756-4536B08C7AE4}" presName="Name0" presStyleCnt="0">
        <dgm:presLayoutVars>
          <dgm:dir/>
          <dgm:animLvl val="lvl"/>
          <dgm:resizeHandles val="exact"/>
        </dgm:presLayoutVars>
      </dgm:prSet>
      <dgm:spPr/>
    </dgm:pt>
    <dgm:pt modelId="{7364772A-4C7A-974F-9AC4-DFE44F4C13A6}" type="pres">
      <dgm:prSet presAssocID="{00066058-9369-844C-9C59-D004CCF5369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EE441-7764-3F46-8CCF-2697F739498D}" type="pres">
      <dgm:prSet presAssocID="{5DDE6C47-FAA2-FC4D-B1ED-7D3EE7F417A5}" presName="parTxOnlySpace" presStyleCnt="0"/>
      <dgm:spPr/>
    </dgm:pt>
    <dgm:pt modelId="{5FD2E170-EFE4-3149-BDD1-3B501CE48A58}" type="pres">
      <dgm:prSet presAssocID="{DFA89A5A-DAE9-A243-8020-94227550C2A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D6AAC8-5D50-064F-BC32-AB1242F8A9E7}" type="pres">
      <dgm:prSet presAssocID="{778CF254-EAF3-784B-A1FC-49E7253CEEC2}" presName="parTxOnlySpace" presStyleCnt="0"/>
      <dgm:spPr/>
    </dgm:pt>
    <dgm:pt modelId="{33D9E36A-4AAD-FC40-8FA5-B9D5BFCB7324}" type="pres">
      <dgm:prSet presAssocID="{215250E8-B1AA-4B45-A7F7-1CE8BB707F9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15E618-1152-ED4A-B779-945E963691DF}" type="pres">
      <dgm:prSet presAssocID="{BF5097FF-BC6E-F442-A09C-050D358CB6AA}" presName="parTxOnlySpace" presStyleCnt="0"/>
      <dgm:spPr/>
    </dgm:pt>
    <dgm:pt modelId="{AEFCD33A-3FB8-6D46-9C93-F77DCDF3EEB2}" type="pres">
      <dgm:prSet presAssocID="{D0449B85-D590-D24E-9B22-463F9DAAEA5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BB16F-52CF-6F48-B80D-3C783182C52D}" type="pres">
      <dgm:prSet presAssocID="{9F291B29-2EEB-8449-B0FE-1F295A608461}" presName="parTxOnlySpace" presStyleCnt="0"/>
      <dgm:spPr/>
    </dgm:pt>
    <dgm:pt modelId="{A562C3F7-AF2C-3743-88BC-CDBBB664B642}" type="pres">
      <dgm:prSet presAssocID="{5A4F7BC8-33E2-D54E-B6D1-A848E89803F9}" presName="parTxOnly" presStyleLbl="node1" presStyleIdx="4" presStyleCnt="5" custScaleX="119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A9553D-E452-E84D-8686-543C1DB2D69F}" srcId="{D674A933-537B-7C4F-A756-4536B08C7AE4}" destId="{215250E8-B1AA-4B45-A7F7-1CE8BB707F9A}" srcOrd="2" destOrd="0" parTransId="{804A8771-D283-054B-9DAD-0960F2896A9C}" sibTransId="{BF5097FF-BC6E-F442-A09C-050D358CB6AA}"/>
    <dgm:cxn modelId="{D1BE8BEF-6596-1644-8798-F3A8EA8F8867}" srcId="{D674A933-537B-7C4F-A756-4536B08C7AE4}" destId="{5A4F7BC8-33E2-D54E-B6D1-A848E89803F9}" srcOrd="4" destOrd="0" parTransId="{A271B18C-D65C-6642-9658-F124A697DEAA}" sibTransId="{6142EA0D-A06E-F945-8154-744476FC7C72}"/>
    <dgm:cxn modelId="{A40FA962-DBC3-C145-B093-BC0CF979899F}" srcId="{D674A933-537B-7C4F-A756-4536B08C7AE4}" destId="{DFA89A5A-DAE9-A243-8020-94227550C2A1}" srcOrd="1" destOrd="0" parTransId="{DB6438E8-8552-054D-A191-4C218C76700E}" sibTransId="{778CF254-EAF3-784B-A1FC-49E7253CEEC2}"/>
    <dgm:cxn modelId="{5CAB64C3-9642-8F4E-8198-50421F8B6BD9}" type="presOf" srcId="{D0449B85-D590-D24E-9B22-463F9DAAEA53}" destId="{AEFCD33A-3FB8-6D46-9C93-F77DCDF3EEB2}" srcOrd="0" destOrd="0" presId="urn:microsoft.com/office/officeart/2005/8/layout/chevron1"/>
    <dgm:cxn modelId="{9DDEAFCC-42D8-7946-B0CB-31AA29F111B1}" type="presOf" srcId="{00066058-9369-844C-9C59-D004CCF5369A}" destId="{7364772A-4C7A-974F-9AC4-DFE44F4C13A6}" srcOrd="0" destOrd="0" presId="urn:microsoft.com/office/officeart/2005/8/layout/chevron1"/>
    <dgm:cxn modelId="{AB208760-4E74-E64D-ACE9-228657D4BA89}" type="presOf" srcId="{5A4F7BC8-33E2-D54E-B6D1-A848E89803F9}" destId="{A562C3F7-AF2C-3743-88BC-CDBBB664B642}" srcOrd="0" destOrd="0" presId="urn:microsoft.com/office/officeart/2005/8/layout/chevron1"/>
    <dgm:cxn modelId="{2003A6A1-3C8A-A440-A48B-FC9196343885}" srcId="{D674A933-537B-7C4F-A756-4536B08C7AE4}" destId="{D0449B85-D590-D24E-9B22-463F9DAAEA53}" srcOrd="3" destOrd="0" parTransId="{B7319626-1A03-AD46-8D9D-C41F0931CCDE}" sibTransId="{9F291B29-2EEB-8449-B0FE-1F295A608461}"/>
    <dgm:cxn modelId="{6E67DDB6-A786-F045-B815-FD081D24DA6C}" type="presOf" srcId="{215250E8-B1AA-4B45-A7F7-1CE8BB707F9A}" destId="{33D9E36A-4AAD-FC40-8FA5-B9D5BFCB7324}" srcOrd="0" destOrd="0" presId="urn:microsoft.com/office/officeart/2005/8/layout/chevron1"/>
    <dgm:cxn modelId="{31D43AB8-0106-7A4A-A8A7-9BED51E25FFD}" srcId="{D674A933-537B-7C4F-A756-4536B08C7AE4}" destId="{00066058-9369-844C-9C59-D004CCF5369A}" srcOrd="0" destOrd="0" parTransId="{11F4B4F5-5305-344A-AE9C-3CF037CD33A1}" sibTransId="{5DDE6C47-FAA2-FC4D-B1ED-7D3EE7F417A5}"/>
    <dgm:cxn modelId="{4744CB9A-D4E3-4E42-B27C-DD22B28D2B3F}" type="presOf" srcId="{D674A933-537B-7C4F-A756-4536B08C7AE4}" destId="{3F3DB398-31A5-B14E-B8EC-39247ED3EE04}" srcOrd="0" destOrd="0" presId="urn:microsoft.com/office/officeart/2005/8/layout/chevron1"/>
    <dgm:cxn modelId="{978B0D97-DA49-1D4C-8E0C-6E53C35AA98E}" type="presOf" srcId="{DFA89A5A-DAE9-A243-8020-94227550C2A1}" destId="{5FD2E170-EFE4-3149-BDD1-3B501CE48A58}" srcOrd="0" destOrd="0" presId="urn:microsoft.com/office/officeart/2005/8/layout/chevron1"/>
    <dgm:cxn modelId="{C489091C-2892-DA49-9570-AD77011BC022}" type="presParOf" srcId="{3F3DB398-31A5-B14E-B8EC-39247ED3EE04}" destId="{7364772A-4C7A-974F-9AC4-DFE44F4C13A6}" srcOrd="0" destOrd="0" presId="urn:microsoft.com/office/officeart/2005/8/layout/chevron1"/>
    <dgm:cxn modelId="{E3554298-0D4A-6B4F-B86F-219CAD676218}" type="presParOf" srcId="{3F3DB398-31A5-B14E-B8EC-39247ED3EE04}" destId="{777EE441-7764-3F46-8CCF-2697F739498D}" srcOrd="1" destOrd="0" presId="urn:microsoft.com/office/officeart/2005/8/layout/chevron1"/>
    <dgm:cxn modelId="{FE493906-DB8E-804A-A996-6C85B90128EB}" type="presParOf" srcId="{3F3DB398-31A5-B14E-B8EC-39247ED3EE04}" destId="{5FD2E170-EFE4-3149-BDD1-3B501CE48A58}" srcOrd="2" destOrd="0" presId="urn:microsoft.com/office/officeart/2005/8/layout/chevron1"/>
    <dgm:cxn modelId="{80B6E086-C53D-D449-A2F5-9FB454C6A826}" type="presParOf" srcId="{3F3DB398-31A5-B14E-B8EC-39247ED3EE04}" destId="{0FD6AAC8-5D50-064F-BC32-AB1242F8A9E7}" srcOrd="3" destOrd="0" presId="urn:microsoft.com/office/officeart/2005/8/layout/chevron1"/>
    <dgm:cxn modelId="{005C795C-4CE8-D445-B326-24E0F290DFE7}" type="presParOf" srcId="{3F3DB398-31A5-B14E-B8EC-39247ED3EE04}" destId="{33D9E36A-4AAD-FC40-8FA5-B9D5BFCB7324}" srcOrd="4" destOrd="0" presId="urn:microsoft.com/office/officeart/2005/8/layout/chevron1"/>
    <dgm:cxn modelId="{B26566D8-1D42-EA47-B5B4-ECD77C0EC51F}" type="presParOf" srcId="{3F3DB398-31A5-B14E-B8EC-39247ED3EE04}" destId="{9C15E618-1152-ED4A-B779-945E963691DF}" srcOrd="5" destOrd="0" presId="urn:microsoft.com/office/officeart/2005/8/layout/chevron1"/>
    <dgm:cxn modelId="{E37EF99D-CDED-754F-B145-DEF0639C18AD}" type="presParOf" srcId="{3F3DB398-31A5-B14E-B8EC-39247ED3EE04}" destId="{AEFCD33A-3FB8-6D46-9C93-F77DCDF3EEB2}" srcOrd="6" destOrd="0" presId="urn:microsoft.com/office/officeart/2005/8/layout/chevron1"/>
    <dgm:cxn modelId="{CF6F6B98-38F1-8745-A795-F4CDA292F149}" type="presParOf" srcId="{3F3DB398-31A5-B14E-B8EC-39247ED3EE04}" destId="{C69BB16F-52CF-6F48-B80D-3C783182C52D}" srcOrd="7" destOrd="0" presId="urn:microsoft.com/office/officeart/2005/8/layout/chevron1"/>
    <dgm:cxn modelId="{BEE013BD-158F-6C4A-B66A-A16D402BE760}" type="presParOf" srcId="{3F3DB398-31A5-B14E-B8EC-39247ED3EE04}" destId="{A562C3F7-AF2C-3743-88BC-CDBBB664B64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BC5D0-F5BE-AF45-B42A-61B4C6172B7C}">
      <dsp:nvSpPr>
        <dsp:cNvPr id="0" name=""/>
        <dsp:cNvSpPr/>
      </dsp:nvSpPr>
      <dsp:spPr>
        <a:xfrm>
          <a:off x="4125495" y="1612800"/>
          <a:ext cx="1979460" cy="15360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DIMENSIONES CULTURALES</a:t>
          </a:r>
          <a:endParaRPr lang="es-ES" sz="1600" kern="1200" dirty="0"/>
        </a:p>
      </dsp:txBody>
      <dsp:txXfrm>
        <a:off x="4415380" y="1837744"/>
        <a:ext cx="1399690" cy="1086125"/>
      </dsp:txXfrm>
    </dsp:sp>
    <dsp:sp modelId="{D465D54C-D4C2-1640-862C-9CEEC1928290}">
      <dsp:nvSpPr>
        <dsp:cNvPr id="0" name=""/>
        <dsp:cNvSpPr/>
      </dsp:nvSpPr>
      <dsp:spPr>
        <a:xfrm rot="16200000">
          <a:off x="4852147" y="1340173"/>
          <a:ext cx="526156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26156" y="954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102071" y="1336568"/>
        <a:ext cx="26307" cy="26307"/>
      </dsp:txXfrm>
    </dsp:sp>
    <dsp:sp modelId="{1880C336-C024-C348-8AB8-6EEA38D0708E}">
      <dsp:nvSpPr>
        <dsp:cNvPr id="0" name=""/>
        <dsp:cNvSpPr/>
      </dsp:nvSpPr>
      <dsp:spPr>
        <a:xfrm>
          <a:off x="4576303" y="8799"/>
          <a:ext cx="1077844" cy="10778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Distancia de poder</a:t>
          </a:r>
          <a:endParaRPr lang="es-ES" sz="1100" b="0" kern="1200" dirty="0"/>
        </a:p>
      </dsp:txBody>
      <dsp:txXfrm>
        <a:off x="4734150" y="166646"/>
        <a:ext cx="762150" cy="762150"/>
      </dsp:txXfrm>
    </dsp:sp>
    <dsp:sp modelId="{228EFAC2-8EB3-CF47-BD7F-B4947AAAA094}">
      <dsp:nvSpPr>
        <dsp:cNvPr id="0" name=""/>
        <dsp:cNvSpPr/>
      </dsp:nvSpPr>
      <dsp:spPr>
        <a:xfrm rot="18900000">
          <a:off x="5670970" y="1641345"/>
          <a:ext cx="348337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348337" y="954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36430" y="1642185"/>
        <a:ext cx="17416" cy="17416"/>
      </dsp:txXfrm>
    </dsp:sp>
    <dsp:sp modelId="{D5527D46-77B4-5645-A419-3AF60BE5802E}">
      <dsp:nvSpPr>
        <dsp:cNvPr id="0" name=""/>
        <dsp:cNvSpPr/>
      </dsp:nvSpPr>
      <dsp:spPr>
        <a:xfrm>
          <a:off x="5783557" y="459141"/>
          <a:ext cx="1255709" cy="12509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Individualismo v. Colectivismo</a:t>
          </a:r>
          <a:endParaRPr lang="es-ES" sz="1100" b="0" kern="1200" dirty="0"/>
        </a:p>
      </dsp:txBody>
      <dsp:txXfrm>
        <a:off x="5967451" y="642339"/>
        <a:ext cx="887921" cy="884560"/>
      </dsp:txXfrm>
    </dsp:sp>
    <dsp:sp modelId="{8ABF66E2-A61F-BC43-822A-3B5C31A1E923}">
      <dsp:nvSpPr>
        <dsp:cNvPr id="0" name=""/>
        <dsp:cNvSpPr/>
      </dsp:nvSpPr>
      <dsp:spPr>
        <a:xfrm>
          <a:off x="6104955" y="2371258"/>
          <a:ext cx="304432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304432" y="954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249561" y="2373196"/>
        <a:ext cx="15221" cy="15221"/>
      </dsp:txXfrm>
    </dsp:sp>
    <dsp:sp modelId="{29A9F362-4AF0-8B49-A430-62BA71838DD0}">
      <dsp:nvSpPr>
        <dsp:cNvPr id="0" name=""/>
        <dsp:cNvSpPr/>
      </dsp:nvSpPr>
      <dsp:spPr>
        <a:xfrm>
          <a:off x="6409388" y="1841885"/>
          <a:ext cx="1077844" cy="107784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Incertidumbre</a:t>
          </a:r>
          <a:endParaRPr lang="es-ES_tradnl" sz="1100" b="0" kern="1200" dirty="0"/>
        </a:p>
      </dsp:txBody>
      <dsp:txXfrm>
        <a:off x="6567235" y="1999732"/>
        <a:ext cx="762150" cy="762150"/>
      </dsp:txXfrm>
    </dsp:sp>
    <dsp:sp modelId="{2C0D93DF-A3E1-AC4A-8594-9D3F742A92F3}">
      <dsp:nvSpPr>
        <dsp:cNvPr id="0" name=""/>
        <dsp:cNvSpPr/>
      </dsp:nvSpPr>
      <dsp:spPr>
        <a:xfrm rot="2700000">
          <a:off x="5658120" y="3132192"/>
          <a:ext cx="436078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36078" y="954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65258" y="3130839"/>
        <a:ext cx="21803" cy="21803"/>
      </dsp:txXfrm>
    </dsp:sp>
    <dsp:sp modelId="{9D9797B0-FCB1-E348-AB73-DD77C99331AC}">
      <dsp:nvSpPr>
        <dsp:cNvPr id="0" name=""/>
        <dsp:cNvSpPr/>
      </dsp:nvSpPr>
      <dsp:spPr>
        <a:xfrm>
          <a:off x="5872490" y="3138071"/>
          <a:ext cx="1077844" cy="107784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Orientación al futuro (</a:t>
          </a:r>
          <a:r>
            <a:rPr lang="es-ES" sz="1100" b="0" kern="1200" dirty="0" err="1" smtClean="0"/>
            <a:t>lLargo</a:t>
          </a:r>
          <a:r>
            <a:rPr lang="es-ES" sz="1100" b="0" kern="1200" dirty="0" smtClean="0"/>
            <a:t>/Corto)</a:t>
          </a:r>
          <a:endParaRPr lang="es-ES_tradnl" sz="1100" b="0" kern="1200" dirty="0"/>
        </a:p>
      </dsp:txBody>
      <dsp:txXfrm>
        <a:off x="6030337" y="3295918"/>
        <a:ext cx="762150" cy="762150"/>
      </dsp:txXfrm>
    </dsp:sp>
    <dsp:sp modelId="{36C22DB3-5551-0E4F-BA6E-9F443F593DA3}">
      <dsp:nvSpPr>
        <dsp:cNvPr id="0" name=""/>
        <dsp:cNvSpPr/>
      </dsp:nvSpPr>
      <dsp:spPr>
        <a:xfrm rot="5400000">
          <a:off x="4860945" y="3393545"/>
          <a:ext cx="508560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08560" y="954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102511" y="3390380"/>
        <a:ext cx="25428" cy="25428"/>
      </dsp:txXfrm>
    </dsp:sp>
    <dsp:sp modelId="{308A2D5A-EF63-ED48-8907-032E61EE71D1}">
      <dsp:nvSpPr>
        <dsp:cNvPr id="0" name=""/>
        <dsp:cNvSpPr/>
      </dsp:nvSpPr>
      <dsp:spPr>
        <a:xfrm>
          <a:off x="4461055" y="3657374"/>
          <a:ext cx="1308340" cy="11130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Universalismo vs. Colectivismo</a:t>
          </a:r>
          <a:endParaRPr lang="es-ES_tradnl" sz="1100" b="0" kern="1200" dirty="0"/>
        </a:p>
      </dsp:txBody>
      <dsp:txXfrm>
        <a:off x="4652657" y="3820374"/>
        <a:ext cx="925136" cy="787035"/>
      </dsp:txXfrm>
    </dsp:sp>
    <dsp:sp modelId="{3EB8AEE7-E5DE-0344-9F75-CEE277E028A3}">
      <dsp:nvSpPr>
        <dsp:cNvPr id="0" name=""/>
        <dsp:cNvSpPr/>
      </dsp:nvSpPr>
      <dsp:spPr>
        <a:xfrm rot="8100000">
          <a:off x="4136251" y="3132192"/>
          <a:ext cx="436078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36078" y="954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4343389" y="3130839"/>
        <a:ext cx="21803" cy="21803"/>
      </dsp:txXfrm>
    </dsp:sp>
    <dsp:sp modelId="{A0765796-3E9C-AD44-9171-A05C4EDFD596}">
      <dsp:nvSpPr>
        <dsp:cNvPr id="0" name=""/>
        <dsp:cNvSpPr/>
      </dsp:nvSpPr>
      <dsp:spPr>
        <a:xfrm>
          <a:off x="3280116" y="3138071"/>
          <a:ext cx="1077844" cy="10778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Neutral vs. Emocional</a:t>
          </a:r>
          <a:endParaRPr lang="es-ES_tradnl" sz="1100" b="0" kern="1200" dirty="0"/>
        </a:p>
      </dsp:txBody>
      <dsp:txXfrm>
        <a:off x="3437963" y="3295918"/>
        <a:ext cx="762150" cy="762150"/>
      </dsp:txXfrm>
    </dsp:sp>
    <dsp:sp modelId="{47E89094-612C-9D46-AF4D-0541AAE65374}">
      <dsp:nvSpPr>
        <dsp:cNvPr id="0" name=""/>
        <dsp:cNvSpPr/>
      </dsp:nvSpPr>
      <dsp:spPr>
        <a:xfrm rot="10800000">
          <a:off x="3892582" y="2371258"/>
          <a:ext cx="232912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232912" y="954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4003216" y="2374984"/>
        <a:ext cx="11645" cy="11645"/>
      </dsp:txXfrm>
    </dsp:sp>
    <dsp:sp modelId="{8E106F9D-5FA3-9F49-A08A-72D20ABFC019}">
      <dsp:nvSpPr>
        <dsp:cNvPr id="0" name=""/>
        <dsp:cNvSpPr/>
      </dsp:nvSpPr>
      <dsp:spPr>
        <a:xfrm>
          <a:off x="2671698" y="1811225"/>
          <a:ext cx="1220884" cy="11391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Secuencial vs. Sincrónico</a:t>
          </a:r>
          <a:endParaRPr lang="es-ES_tradnl" sz="1100" b="0" kern="1200" dirty="0"/>
        </a:p>
      </dsp:txBody>
      <dsp:txXfrm>
        <a:off x="2850492" y="1978051"/>
        <a:ext cx="863296" cy="805510"/>
      </dsp:txXfrm>
    </dsp:sp>
    <dsp:sp modelId="{94017FB0-9E14-AB42-9AC6-2C7E3064C34D}">
      <dsp:nvSpPr>
        <dsp:cNvPr id="0" name=""/>
        <dsp:cNvSpPr/>
      </dsp:nvSpPr>
      <dsp:spPr>
        <a:xfrm rot="13500000">
          <a:off x="4136251" y="1610323"/>
          <a:ext cx="436078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36078" y="954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4343389" y="1608970"/>
        <a:ext cx="21803" cy="21803"/>
      </dsp:txXfrm>
    </dsp:sp>
    <dsp:sp modelId="{E35085D5-65FE-6141-B7F4-56C66159DA4E}">
      <dsp:nvSpPr>
        <dsp:cNvPr id="0" name=""/>
        <dsp:cNvSpPr/>
      </dsp:nvSpPr>
      <dsp:spPr>
        <a:xfrm>
          <a:off x="3280116" y="545698"/>
          <a:ext cx="1077844" cy="107784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Igualdad de genero</a:t>
          </a:r>
          <a:endParaRPr lang="es-ES_tradnl" sz="1100" b="0" kern="1200" dirty="0"/>
        </a:p>
      </dsp:txBody>
      <dsp:txXfrm>
        <a:off x="3437963" y="703545"/>
        <a:ext cx="762150" cy="762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4772A-4C7A-974F-9AC4-DFE44F4C13A6}">
      <dsp:nvSpPr>
        <dsp:cNvPr id="0" name=""/>
        <dsp:cNvSpPr/>
      </dsp:nvSpPr>
      <dsp:spPr>
        <a:xfrm>
          <a:off x="3175" y="1666311"/>
          <a:ext cx="1828444" cy="73137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badi MT Condensed Extra Bold"/>
              <a:cs typeface="Abadi MT Condensed Extra Bold"/>
            </a:rPr>
            <a:t>Preparación</a:t>
          </a:r>
          <a:endParaRPr lang="es-ES" sz="1200" b="1" kern="1200" dirty="0">
            <a:latin typeface="Abadi MT Condensed Extra Bold"/>
            <a:cs typeface="Abadi MT Condensed Extra Bold"/>
          </a:endParaRPr>
        </a:p>
      </dsp:txBody>
      <dsp:txXfrm>
        <a:off x="368864" y="1666311"/>
        <a:ext cx="1097067" cy="731377"/>
      </dsp:txXfrm>
    </dsp:sp>
    <dsp:sp modelId="{5FD2E170-EFE4-3149-BDD1-3B501CE48A58}">
      <dsp:nvSpPr>
        <dsp:cNvPr id="0" name=""/>
        <dsp:cNvSpPr/>
      </dsp:nvSpPr>
      <dsp:spPr>
        <a:xfrm>
          <a:off x="1648775" y="1666311"/>
          <a:ext cx="1828444" cy="73137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badi MT Condensed Extra Bold"/>
              <a:cs typeface="Abadi MT Condensed Extra Bold"/>
            </a:rPr>
            <a:t>Exhibición de propuestas</a:t>
          </a:r>
          <a:endParaRPr lang="es-ES" sz="1400" b="1" kern="1200" dirty="0">
            <a:latin typeface="Abadi MT Condensed Extra Bold"/>
            <a:cs typeface="Abadi MT Condensed Extra Bold"/>
          </a:endParaRPr>
        </a:p>
      </dsp:txBody>
      <dsp:txXfrm>
        <a:off x="2014464" y="1666311"/>
        <a:ext cx="1097067" cy="731377"/>
      </dsp:txXfrm>
    </dsp:sp>
    <dsp:sp modelId="{33D9E36A-4AAD-FC40-8FA5-B9D5BFCB7324}">
      <dsp:nvSpPr>
        <dsp:cNvPr id="0" name=""/>
        <dsp:cNvSpPr/>
      </dsp:nvSpPr>
      <dsp:spPr>
        <a:xfrm>
          <a:off x="3294375" y="1666311"/>
          <a:ext cx="1828444" cy="73137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badi MT Condensed Extra Bold"/>
              <a:cs typeface="Abadi MT Condensed Extra Bold"/>
            </a:rPr>
            <a:t>Discusión</a:t>
          </a:r>
          <a:endParaRPr lang="es-ES" sz="1600" b="1" kern="1200" dirty="0">
            <a:latin typeface="Abadi MT Condensed Extra Bold"/>
            <a:cs typeface="Abadi MT Condensed Extra Bold"/>
          </a:endParaRPr>
        </a:p>
      </dsp:txBody>
      <dsp:txXfrm>
        <a:off x="3660064" y="1666311"/>
        <a:ext cx="1097067" cy="731377"/>
      </dsp:txXfrm>
    </dsp:sp>
    <dsp:sp modelId="{AEFCD33A-3FB8-6D46-9C93-F77DCDF3EEB2}">
      <dsp:nvSpPr>
        <dsp:cNvPr id="0" name=""/>
        <dsp:cNvSpPr/>
      </dsp:nvSpPr>
      <dsp:spPr>
        <a:xfrm>
          <a:off x="4939976" y="1666311"/>
          <a:ext cx="1828444" cy="73137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badi MT Condensed Extra Bold"/>
              <a:cs typeface="Abadi MT Condensed Extra Bold"/>
            </a:rPr>
            <a:t>Cierre</a:t>
          </a:r>
          <a:endParaRPr lang="es-ES" sz="1600" b="1" kern="1200" dirty="0">
            <a:latin typeface="Abadi MT Condensed Extra Bold"/>
            <a:cs typeface="Abadi MT Condensed Extra Bold"/>
          </a:endParaRPr>
        </a:p>
      </dsp:txBody>
      <dsp:txXfrm>
        <a:off x="5305665" y="1666311"/>
        <a:ext cx="1097067" cy="731377"/>
      </dsp:txXfrm>
    </dsp:sp>
    <dsp:sp modelId="{A562C3F7-AF2C-3743-88BC-CDBBB664B642}">
      <dsp:nvSpPr>
        <dsp:cNvPr id="0" name=""/>
        <dsp:cNvSpPr/>
      </dsp:nvSpPr>
      <dsp:spPr>
        <a:xfrm>
          <a:off x="6585576" y="1666311"/>
          <a:ext cx="2180932" cy="73137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badi MT Condensed Extra Bold"/>
              <a:cs typeface="Abadi MT Condensed Extra Bold"/>
            </a:rPr>
            <a:t>Implementación y seguimiento</a:t>
          </a:r>
          <a:endParaRPr lang="es-ES" sz="1400" b="1" kern="1200" dirty="0">
            <a:latin typeface="Abadi MT Condensed Extra Bold"/>
            <a:cs typeface="Abadi MT Condensed Extra Bold"/>
          </a:endParaRPr>
        </a:p>
      </dsp:txBody>
      <dsp:txXfrm>
        <a:off x="6951265" y="1666311"/>
        <a:ext cx="1449555" cy="731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1241-2A84-ED43-959B-08E6C88D56D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1241-2A84-ED43-959B-08E6C88D56D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1241-2A84-ED43-959B-08E6C88D56D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1241-2A84-ED43-959B-08E6C88D56D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1241-2A84-ED43-959B-08E6C88D56D4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1241-2A84-ED43-959B-08E6C88D56D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1241-2A84-ED43-959B-08E6C88D56D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1241-2A84-ED43-959B-08E6C88D56D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1241-2A84-ED43-959B-08E6C88D56D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1A84AB-0F23-AA47-A636-98BB66828EE2}" type="datetimeFigureOut">
              <a:rPr lang="es-ES" smtClean="0"/>
              <a:t>13/12/18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DE71241-2A84-ED43-959B-08E6C88D56D4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5" Type="http://schemas.openxmlformats.org/officeDocument/2006/relationships/image" Target="../media/image12.png"/><Relationship Id="rId6" Type="http://schemas.microsoft.com/office/2007/relationships/hdphoto" Target="../media/hdphoto3.wdp"/><Relationship Id="rId7" Type="http://schemas.openxmlformats.org/officeDocument/2006/relationships/image" Target="../media/image13.png"/><Relationship Id="rId8" Type="http://schemas.microsoft.com/office/2007/relationships/hdphoto" Target="../media/hdphoto4.wdp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78515" y="4561840"/>
            <a:ext cx="6265485" cy="132517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un modelo de negociación intercultural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6" y="270931"/>
            <a:ext cx="1538735" cy="1000676"/>
          </a:xfrm>
          <a:prstGeom prst="rect">
            <a:avLst/>
          </a:prstGeom>
        </p:spPr>
      </p:pic>
      <p:pic>
        <p:nvPicPr>
          <p:cNvPr id="6" name="Imagen 5" descr="Captura de pantalla 2018-11-02 a la(s) 10.53.53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89950" l="9973" r="97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81" y="246818"/>
            <a:ext cx="955268" cy="10247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40560" y="1294860"/>
            <a:ext cx="1827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i="1" dirty="0" smtClean="0"/>
              <a:t>Grupo de investigación</a:t>
            </a:r>
          </a:p>
          <a:p>
            <a:pPr algn="ctr"/>
            <a:r>
              <a:rPr lang="es-ES" sz="1100" b="1" i="1" dirty="0" smtClean="0"/>
              <a:t>Negociación intercultural</a:t>
            </a:r>
            <a:endParaRPr lang="es-ES" sz="1100" b="1" i="1" dirty="0"/>
          </a:p>
        </p:txBody>
      </p:sp>
    </p:spTree>
    <p:extLst>
      <p:ext uri="{BB962C8B-B14F-4D97-AF65-F5344CB8AC3E}">
        <p14:creationId xmlns:p14="http://schemas.microsoft.com/office/powerpoint/2010/main" val="226781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Nashville: </a:t>
            </a:r>
            <a:r>
              <a:rPr lang="es-CO" dirty="0" smtClean="0">
                <a:solidFill>
                  <a:schemeClr val="accent3"/>
                </a:solidFill>
              </a:rPr>
              <a:t>¡vivimos lo que investigamos!</a:t>
            </a:r>
            <a:endParaRPr lang="es-CO" dirty="0">
              <a:solidFill>
                <a:schemeClr val="accent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25" y="1148080"/>
            <a:ext cx="3781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577839" y="1948532"/>
            <a:ext cx="2610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 intercultural</a:t>
            </a:r>
            <a:endParaRPr lang="es-CO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6"/>
          <p:cNvSpPr txBox="1"/>
          <p:nvPr/>
        </p:nvSpPr>
        <p:spPr>
          <a:xfrm>
            <a:off x="5194908" y="5830863"/>
            <a:ext cx="3713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Sergio Arboleda </a:t>
            </a:r>
            <a:r>
              <a:rPr lang="es-ES" b="1" dirty="0" err="1" smtClean="0"/>
              <a:t>University</a:t>
            </a:r>
            <a:endParaRPr lang="es-ES" b="1" dirty="0" smtClean="0"/>
          </a:p>
          <a:p>
            <a:pPr algn="r"/>
            <a:r>
              <a:rPr lang="es-ES" b="1" dirty="0" smtClean="0"/>
              <a:t>Bogotá, Colombia</a:t>
            </a:r>
          </a:p>
          <a:p>
            <a:pPr algn="r"/>
            <a:r>
              <a:rPr lang="es-ES" b="1" dirty="0" err="1" smtClean="0"/>
              <a:t>www.negociadorglobal.com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9973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giro de 180° a nuestra investigación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55" y="104648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40" y="3196322"/>
            <a:ext cx="1687830" cy="168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104266" y="1181765"/>
            <a:ext cx="571817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Nuevos retos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Otro camino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Open mind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Investigación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Estadística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Internacional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Aplicación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herramienta</a:t>
            </a:r>
            <a:endParaRPr lang="es-E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CuadroTexto 6"/>
          <p:cNvSpPr txBox="1"/>
          <p:nvPr/>
        </p:nvSpPr>
        <p:spPr>
          <a:xfrm>
            <a:off x="5194908" y="5830863"/>
            <a:ext cx="3713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Sergio Arboleda </a:t>
            </a:r>
            <a:r>
              <a:rPr lang="es-ES" b="1" dirty="0" err="1" smtClean="0"/>
              <a:t>University</a:t>
            </a:r>
            <a:endParaRPr lang="es-ES" b="1" dirty="0" smtClean="0"/>
          </a:p>
          <a:p>
            <a:pPr algn="r"/>
            <a:r>
              <a:rPr lang="es-ES" b="1" dirty="0" smtClean="0"/>
              <a:t>Bogotá, Colombia</a:t>
            </a:r>
          </a:p>
          <a:p>
            <a:pPr algn="r"/>
            <a:r>
              <a:rPr lang="es-ES" b="1" dirty="0" err="1" smtClean="0"/>
              <a:t>www.negociadorglobal.com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8039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85820" y="275190"/>
            <a:ext cx="7960716" cy="8254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dirty="0" smtClean="0"/>
              <a:t>PRÓXIMOS PASOS</a:t>
            </a:r>
            <a:endParaRPr lang="es-ES" sz="4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194908" y="5830863"/>
            <a:ext cx="3713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Sergio Arboleda </a:t>
            </a:r>
            <a:r>
              <a:rPr lang="es-ES" b="1" dirty="0" err="1" smtClean="0"/>
              <a:t>University</a:t>
            </a:r>
            <a:endParaRPr lang="es-ES" b="1" dirty="0" smtClean="0"/>
          </a:p>
          <a:p>
            <a:pPr algn="r"/>
            <a:r>
              <a:rPr lang="es-ES" b="1" dirty="0" smtClean="0"/>
              <a:t>Bogotá, Colombia</a:t>
            </a:r>
          </a:p>
          <a:p>
            <a:pPr algn="r"/>
            <a:r>
              <a:rPr lang="es-ES" b="1" dirty="0" err="1" smtClean="0"/>
              <a:t>www.negociadorglobal.com</a:t>
            </a:r>
            <a:endParaRPr lang="es-E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8893" l="0" r="89944">
                        <a14:foregroundMark x1="19234" y1="84939" x2="19234" y2="84939"/>
                        <a14:foregroundMark x1="5666" y1="91473" x2="5666" y2="91473"/>
                        <a14:foregroundMark x1="28412" y1="58583" x2="28412" y2="58583"/>
                        <a14:foregroundMark x1="59856" y1="61130" x2="59856" y2="61130"/>
                        <a14:foregroundMark x1="76696" y1="59468" x2="76696" y2="59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36"/>
          <a:stretch/>
        </p:blipFill>
        <p:spPr bwMode="auto">
          <a:xfrm>
            <a:off x="4994499" y="156990"/>
            <a:ext cx="1907905" cy="9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85820" y="1154775"/>
            <a:ext cx="7960716" cy="214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s-ES" dirty="0" smtClean="0"/>
              <a:t>Entender varios modelos de negociación y escoger el que mas se adecue a las necesidades del semillero 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Evaluar que dimensiones son relevantes en la negociación  y de que autores van a ser tomadas.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Revisar si es importante incluir los valores  culturales de </a:t>
            </a:r>
            <a:r>
              <a:rPr lang="es-ES" dirty="0" err="1" smtClean="0"/>
              <a:t>Schwatrz</a:t>
            </a:r>
            <a:r>
              <a:rPr lang="es-E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Realizar investigación de modelos estadísticos, ya que para crear un modelo la base debe ser estadística. </a:t>
            </a:r>
          </a:p>
        </p:txBody>
      </p:sp>
      <p:sp>
        <p:nvSpPr>
          <p:cNvPr id="9" name="Rectángulo 5"/>
          <p:cNvSpPr/>
          <p:nvPr/>
        </p:nvSpPr>
        <p:spPr>
          <a:xfrm>
            <a:off x="485820" y="3349121"/>
            <a:ext cx="7960716" cy="3344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/>
              <a:t>Referencias</a:t>
            </a:r>
          </a:p>
        </p:txBody>
      </p:sp>
      <p:sp>
        <p:nvSpPr>
          <p:cNvPr id="11" name="Rectángulo 3"/>
          <p:cNvSpPr/>
          <p:nvPr/>
        </p:nvSpPr>
        <p:spPr>
          <a:xfrm>
            <a:off x="485820" y="3809226"/>
            <a:ext cx="80384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S" sz="800" b="1" dirty="0" err="1"/>
              <a:t>Brett</a:t>
            </a:r>
            <a:r>
              <a:rPr lang="es-ES" sz="800" b="1" dirty="0"/>
              <a:t>, J. M. (2000). Culture and negotiation. International </a:t>
            </a:r>
            <a:r>
              <a:rPr lang="es-ES" sz="800" b="1" dirty="0" err="1"/>
              <a:t>journal</a:t>
            </a:r>
            <a:r>
              <a:rPr lang="es-ES" sz="800" b="1" dirty="0"/>
              <a:t> of </a:t>
            </a:r>
            <a:r>
              <a:rPr lang="es-ES" sz="800" b="1" dirty="0" err="1"/>
              <a:t>psychology</a:t>
            </a:r>
            <a:r>
              <a:rPr lang="es-ES" sz="800" b="1" dirty="0"/>
              <a:t>, 35(2), 97-104.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8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800" b="1" dirty="0" err="1"/>
              <a:t>Brett</a:t>
            </a:r>
            <a:r>
              <a:rPr lang="es-ES" sz="800" b="1" dirty="0"/>
              <a:t>, J. M. (2007). </a:t>
            </a:r>
            <a:r>
              <a:rPr lang="es-ES" sz="800" b="1" dirty="0" err="1"/>
              <a:t>Negotiating</a:t>
            </a:r>
            <a:r>
              <a:rPr lang="es-ES" sz="800" b="1" dirty="0"/>
              <a:t> </a:t>
            </a:r>
            <a:r>
              <a:rPr lang="es-ES" sz="800" b="1" dirty="0" err="1"/>
              <a:t>globally</a:t>
            </a:r>
            <a:r>
              <a:rPr lang="es-ES" sz="800" b="1" dirty="0"/>
              <a:t>: How </a:t>
            </a:r>
            <a:r>
              <a:rPr lang="es-ES" sz="800" b="1" dirty="0" err="1"/>
              <a:t>to</a:t>
            </a:r>
            <a:r>
              <a:rPr lang="es-ES" sz="800" b="1" dirty="0"/>
              <a:t> </a:t>
            </a:r>
            <a:r>
              <a:rPr lang="es-ES" sz="800" b="1" dirty="0" err="1"/>
              <a:t>negotiate</a:t>
            </a:r>
            <a:r>
              <a:rPr lang="es-ES" sz="800" b="1" dirty="0"/>
              <a:t> </a:t>
            </a:r>
            <a:r>
              <a:rPr lang="es-ES" sz="800" b="1" dirty="0" err="1"/>
              <a:t>deals</a:t>
            </a:r>
            <a:r>
              <a:rPr lang="es-ES" sz="800" b="1" dirty="0"/>
              <a:t>, </a:t>
            </a:r>
            <a:r>
              <a:rPr lang="es-ES" sz="800" b="1" dirty="0" err="1"/>
              <a:t>resolve</a:t>
            </a:r>
            <a:r>
              <a:rPr lang="es-ES" sz="800" b="1" dirty="0"/>
              <a:t> disputes, and </a:t>
            </a:r>
            <a:r>
              <a:rPr lang="es-ES" sz="800" b="1" dirty="0" err="1"/>
              <a:t>make</a:t>
            </a:r>
            <a:r>
              <a:rPr lang="es-ES" sz="800" b="1" dirty="0"/>
              <a:t> </a:t>
            </a:r>
            <a:r>
              <a:rPr lang="es-ES" sz="800" b="1" dirty="0" err="1"/>
              <a:t>decisions</a:t>
            </a:r>
            <a:r>
              <a:rPr lang="es-ES" sz="800" b="1" dirty="0"/>
              <a:t> </a:t>
            </a:r>
            <a:r>
              <a:rPr lang="es-ES" sz="800" b="1" dirty="0" err="1"/>
              <a:t>across</a:t>
            </a:r>
            <a:r>
              <a:rPr lang="es-ES" sz="800" b="1" dirty="0"/>
              <a:t> cultural </a:t>
            </a:r>
            <a:r>
              <a:rPr lang="es-ES" sz="800" b="1" dirty="0" err="1"/>
              <a:t>boundaries</a:t>
            </a:r>
            <a:r>
              <a:rPr lang="es-ES" sz="800" b="1" dirty="0"/>
              <a:t> (2nd ed.). San Francisco: </a:t>
            </a:r>
            <a:r>
              <a:rPr lang="es-ES" sz="800" b="1" dirty="0" err="1"/>
              <a:t>Jossey</a:t>
            </a:r>
            <a:r>
              <a:rPr lang="es-ES" sz="800" b="1" dirty="0"/>
              <a:t>-Bass.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8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800" b="1" dirty="0" err="1"/>
              <a:t>Brett</a:t>
            </a:r>
            <a:r>
              <a:rPr lang="es-ES" sz="800" b="1" dirty="0"/>
              <a:t>, J. M., </a:t>
            </a:r>
            <a:r>
              <a:rPr lang="es-ES" sz="800" b="1" dirty="0" err="1"/>
              <a:t>Gunia</a:t>
            </a:r>
            <a:r>
              <a:rPr lang="es-ES" sz="800" b="1" dirty="0"/>
              <a:t>, B. C., &amp; </a:t>
            </a:r>
            <a:r>
              <a:rPr lang="es-ES" sz="800" b="1" dirty="0" err="1"/>
              <a:t>Teucher</a:t>
            </a:r>
            <a:r>
              <a:rPr lang="es-ES" sz="800" b="1" dirty="0"/>
              <a:t>, B. M. (2017). Culture and negotiation </a:t>
            </a:r>
            <a:r>
              <a:rPr lang="es-ES" sz="800" b="1" dirty="0" err="1"/>
              <a:t>strategy</a:t>
            </a:r>
            <a:r>
              <a:rPr lang="es-ES" sz="800" b="1" dirty="0"/>
              <a:t>: A </a:t>
            </a:r>
            <a:r>
              <a:rPr lang="es-ES" sz="800" b="1" dirty="0" err="1"/>
              <a:t>framework</a:t>
            </a:r>
            <a:r>
              <a:rPr lang="es-ES" sz="800" b="1" dirty="0"/>
              <a:t> </a:t>
            </a:r>
            <a:r>
              <a:rPr lang="es-ES" sz="800" b="1" dirty="0" err="1"/>
              <a:t>for</a:t>
            </a:r>
            <a:r>
              <a:rPr lang="es-ES" sz="800" b="1" dirty="0"/>
              <a:t> </a:t>
            </a:r>
            <a:r>
              <a:rPr lang="es-ES" sz="800" b="1" dirty="0" err="1"/>
              <a:t>future</a:t>
            </a:r>
            <a:r>
              <a:rPr lang="es-ES" sz="800" b="1" dirty="0"/>
              <a:t> </a:t>
            </a:r>
            <a:r>
              <a:rPr lang="es-ES" sz="800" b="1" dirty="0" err="1"/>
              <a:t>research</a:t>
            </a:r>
            <a:r>
              <a:rPr lang="es-ES" sz="800" b="1" dirty="0"/>
              <a:t>. </a:t>
            </a:r>
            <a:r>
              <a:rPr lang="es-ES" sz="800" b="1" dirty="0" err="1"/>
              <a:t>Academy</a:t>
            </a:r>
            <a:r>
              <a:rPr lang="es-ES" sz="800" b="1" dirty="0"/>
              <a:t> of Management </a:t>
            </a:r>
            <a:r>
              <a:rPr lang="es-ES" sz="800" b="1" dirty="0" err="1"/>
              <a:t>Perspectives</a:t>
            </a:r>
            <a:r>
              <a:rPr lang="es-ES" sz="800" b="1" dirty="0"/>
              <a:t>, 31(4), 288-308</a:t>
            </a:r>
            <a:r>
              <a:rPr lang="es-ES" sz="800" b="1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8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800" b="1" dirty="0" err="1"/>
              <a:t>Kersten</a:t>
            </a:r>
            <a:r>
              <a:rPr lang="es-ES" sz="800" b="1" dirty="0"/>
              <a:t>, G., &amp; </a:t>
            </a:r>
            <a:r>
              <a:rPr lang="es-ES" sz="800" b="1" dirty="0" err="1"/>
              <a:t>Noronha</a:t>
            </a:r>
            <a:r>
              <a:rPr lang="es-ES" sz="800" b="1" dirty="0"/>
              <a:t>, S. (1999). </a:t>
            </a:r>
            <a:r>
              <a:rPr lang="es-ES" sz="800" b="1" dirty="0" err="1"/>
              <a:t>Negotiation</a:t>
            </a:r>
            <a:r>
              <a:rPr lang="es-ES" sz="800" b="1" dirty="0"/>
              <a:t> </a:t>
            </a:r>
            <a:r>
              <a:rPr lang="es-ES" sz="800" b="1" dirty="0" err="1"/>
              <a:t>via</a:t>
            </a:r>
            <a:r>
              <a:rPr lang="es-ES" sz="800" b="1" dirty="0"/>
              <a:t> </a:t>
            </a:r>
            <a:r>
              <a:rPr lang="es-ES" sz="800" b="1" dirty="0" err="1"/>
              <a:t>the</a:t>
            </a:r>
            <a:r>
              <a:rPr lang="es-ES" sz="800" b="1" dirty="0"/>
              <a:t> </a:t>
            </a:r>
            <a:r>
              <a:rPr lang="es-ES" sz="800" b="1" dirty="0" err="1"/>
              <a:t>World</a:t>
            </a:r>
            <a:r>
              <a:rPr lang="es-ES" sz="800" b="1" dirty="0"/>
              <a:t> Wide Web: A </a:t>
            </a:r>
            <a:r>
              <a:rPr lang="es-ES" sz="800" b="1" dirty="0" err="1"/>
              <a:t>cross</a:t>
            </a:r>
            <a:r>
              <a:rPr lang="es-ES" sz="800" b="1" dirty="0"/>
              <a:t>-cultural </a:t>
            </a:r>
            <a:r>
              <a:rPr lang="es-ES" sz="800" b="1" dirty="0" err="1"/>
              <a:t>study</a:t>
            </a:r>
            <a:r>
              <a:rPr lang="es-ES" sz="800" b="1" dirty="0"/>
              <a:t> of </a:t>
            </a:r>
            <a:r>
              <a:rPr lang="es-ES" sz="800" b="1" dirty="0" err="1"/>
              <a:t>decision</a:t>
            </a:r>
            <a:r>
              <a:rPr lang="es-ES" sz="800" b="1" dirty="0"/>
              <a:t> </a:t>
            </a:r>
            <a:r>
              <a:rPr lang="es-ES" sz="800" b="1" dirty="0" err="1"/>
              <a:t>making</a:t>
            </a:r>
            <a:r>
              <a:rPr lang="es-ES" sz="800" b="1" dirty="0"/>
              <a:t>. </a:t>
            </a:r>
            <a:r>
              <a:rPr lang="es-ES" sz="800" b="1" dirty="0" err="1"/>
              <a:t>Group</a:t>
            </a:r>
            <a:r>
              <a:rPr lang="es-ES" sz="800" b="1" dirty="0"/>
              <a:t> </a:t>
            </a:r>
            <a:r>
              <a:rPr lang="es-ES" sz="800" b="1" dirty="0" err="1"/>
              <a:t>Decision</a:t>
            </a:r>
            <a:r>
              <a:rPr lang="es-ES" sz="800" b="1" dirty="0"/>
              <a:t> and </a:t>
            </a:r>
            <a:r>
              <a:rPr lang="es-ES" sz="800" b="1" dirty="0" err="1"/>
              <a:t>Negotiation</a:t>
            </a:r>
            <a:r>
              <a:rPr lang="es-ES" sz="800" b="1" dirty="0"/>
              <a:t>, 8(3), 251-279.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344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576" y="1706200"/>
            <a:ext cx="7520940" cy="548640"/>
          </a:xfrm>
        </p:spPr>
        <p:txBody>
          <a:bodyPr/>
          <a:lstStyle/>
          <a:p>
            <a:pPr algn="ctr"/>
            <a:r>
              <a:rPr lang="es-ES" sz="7200" dirty="0" smtClean="0"/>
              <a:t>Y t</a:t>
            </a:r>
            <a:r>
              <a:rPr lang="es-ES" sz="7200" dirty="0" smtClean="0"/>
              <a:t>ú, ¿Aceptarías este reto?</a:t>
            </a:r>
            <a:endParaRPr lang="es-ES" sz="7200" dirty="0"/>
          </a:p>
        </p:txBody>
      </p:sp>
      <p:sp>
        <p:nvSpPr>
          <p:cNvPr id="4" name="4 CuadroTexto"/>
          <p:cNvSpPr txBox="1"/>
          <p:nvPr/>
        </p:nvSpPr>
        <p:spPr>
          <a:xfrm>
            <a:off x="2885056" y="4053260"/>
            <a:ext cx="261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¡Gracias!</a:t>
            </a:r>
            <a:endParaRPr lang="es-CO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10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85821" y="1591624"/>
            <a:ext cx="79607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/>
              <a:t>Crear un modelo que unifique el proceso de negociación con las diferencias culturales, siendo una herramienta para </a:t>
            </a:r>
            <a:r>
              <a:rPr lang="es-ES" sz="3200" dirty="0" smtClean="0"/>
              <a:t>los empresarios PYMES de Latinoamérica que vayan a exportar o importar.</a:t>
            </a:r>
            <a:endParaRPr lang="es-ES" sz="3200" dirty="0"/>
          </a:p>
        </p:txBody>
      </p:sp>
      <p:sp>
        <p:nvSpPr>
          <p:cNvPr id="7" name="Rectángulo 6"/>
          <p:cNvSpPr/>
          <p:nvPr/>
        </p:nvSpPr>
        <p:spPr>
          <a:xfrm>
            <a:off x="485820" y="275190"/>
            <a:ext cx="7960716" cy="7447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Nuestro objetivo</a:t>
            </a:r>
            <a:endParaRPr lang="es-ES" sz="4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194908" y="5830863"/>
            <a:ext cx="371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Bogotá, Colombia</a:t>
            </a:r>
          </a:p>
          <a:p>
            <a:pPr algn="r"/>
            <a:r>
              <a:rPr lang="es-ES" b="1" dirty="0" err="1" smtClean="0"/>
              <a:t>www.negociadorglobal.com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1633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dirty="0" smtClean="0">
                <a:solidFill>
                  <a:schemeClr val="accent2"/>
                </a:solidFill>
              </a:rPr>
              <a:t>Fases de la negociación</a:t>
            </a:r>
            <a:endParaRPr lang="es-CO" sz="3200" b="1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CO" sz="2800" dirty="0" smtClean="0"/>
              <a:t>Preparación </a:t>
            </a:r>
          </a:p>
          <a:p>
            <a:pPr>
              <a:buFont typeface="+mj-lt"/>
              <a:buAutoNum type="arabicPeriod"/>
            </a:pPr>
            <a:r>
              <a:rPr lang="es-CO" sz="2800" dirty="0" smtClean="0"/>
              <a:t>Exposición de propuestas</a:t>
            </a:r>
          </a:p>
          <a:p>
            <a:pPr>
              <a:buFont typeface="+mj-lt"/>
              <a:buAutoNum type="arabicPeriod"/>
            </a:pPr>
            <a:r>
              <a:rPr lang="es-CO" sz="2800" dirty="0" smtClean="0"/>
              <a:t>Discusión</a:t>
            </a:r>
          </a:p>
          <a:p>
            <a:pPr>
              <a:buFont typeface="+mj-lt"/>
              <a:buAutoNum type="arabicPeriod"/>
            </a:pPr>
            <a:r>
              <a:rPr lang="es-CO" sz="2800" dirty="0" smtClean="0"/>
              <a:t>Cierre</a:t>
            </a:r>
          </a:p>
          <a:p>
            <a:pPr>
              <a:buFont typeface="+mj-lt"/>
              <a:buAutoNum type="arabicPeriod"/>
            </a:pPr>
            <a:r>
              <a:rPr lang="es-CO" sz="2800" dirty="0" smtClean="0"/>
              <a:t>Implementación</a:t>
            </a:r>
            <a:endParaRPr lang="es-CO" sz="2800" dirty="0"/>
          </a:p>
        </p:txBody>
      </p:sp>
      <p:sp>
        <p:nvSpPr>
          <p:cNvPr id="4" name="Rectángulo 31"/>
          <p:cNvSpPr/>
          <p:nvPr/>
        </p:nvSpPr>
        <p:spPr>
          <a:xfrm>
            <a:off x="156989" y="4559105"/>
            <a:ext cx="1997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i="1" dirty="0" err="1" smtClean="0"/>
              <a:t>Manoella</a:t>
            </a:r>
            <a:r>
              <a:rPr lang="es-ES" b="1" i="1" dirty="0" smtClean="0"/>
              <a:t> </a:t>
            </a:r>
            <a:r>
              <a:rPr lang="es-ES" b="1" i="1" dirty="0" err="1" smtClean="0"/>
              <a:t>Wilbaut</a:t>
            </a:r>
            <a:r>
              <a:rPr lang="es-ES" b="1" i="1" dirty="0" smtClean="0"/>
              <a:t> </a:t>
            </a:r>
            <a:endParaRPr lang="es-ES" b="1" i="1" dirty="0"/>
          </a:p>
        </p:txBody>
      </p:sp>
      <p:pic>
        <p:nvPicPr>
          <p:cNvPr id="5" name="Imagen 4" descr="200235995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17" y="1100628"/>
            <a:ext cx="2033483" cy="2033483"/>
          </a:xfrm>
          <a:prstGeom prst="rect">
            <a:avLst/>
          </a:prstGeom>
        </p:spPr>
      </p:pic>
      <p:pic>
        <p:nvPicPr>
          <p:cNvPr id="6" name="Imagen 5" descr="BU0052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4" y="3342927"/>
            <a:ext cx="1496887" cy="13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9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2173234"/>
              </p:ext>
            </p:extLst>
          </p:nvPr>
        </p:nvGraphicFramePr>
        <p:xfrm>
          <a:off x="-615693" y="167105"/>
          <a:ext cx="10158931" cy="477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-3120418" y="4316688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 err="1" smtClean="0"/>
              <a:t>Geert</a:t>
            </a:r>
            <a:r>
              <a:rPr lang="es-ES" b="1" i="1" dirty="0" smtClean="0"/>
              <a:t> </a:t>
            </a:r>
            <a:r>
              <a:rPr lang="es-ES" b="1" i="1" dirty="0" err="1"/>
              <a:t>Hofstede</a:t>
            </a:r>
            <a:endParaRPr lang="es-ES" b="1" i="1" dirty="0"/>
          </a:p>
          <a:p>
            <a:pPr algn="r"/>
            <a:r>
              <a:rPr lang="es-ES" b="1" i="1" dirty="0" err="1"/>
              <a:t>Trompenaars</a:t>
            </a:r>
            <a:r>
              <a:rPr lang="es-ES" b="1" i="1" dirty="0"/>
              <a:t>, Robert J.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194908" y="5830863"/>
            <a:ext cx="371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Bogotá, Colombia</a:t>
            </a:r>
          </a:p>
          <a:p>
            <a:pPr algn="r"/>
            <a:r>
              <a:rPr lang="es-ES" b="1" dirty="0" err="1" smtClean="0"/>
              <a:t>www.negociadorglobal.com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1310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74462084"/>
              </p:ext>
            </p:extLst>
          </p:nvPr>
        </p:nvGraphicFramePr>
        <p:xfrm>
          <a:off x="240633" y="729016"/>
          <a:ext cx="876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757256" y="614947"/>
            <a:ext cx="7747000" cy="5347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IMPACTO DE LA CULTURA EN LA NEGOCIACIÓN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882919" y="1770961"/>
            <a:ext cx="1563502" cy="4294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RELACIONES</a:t>
            </a:r>
            <a:endParaRPr lang="es-ES" sz="1400" b="1" dirty="0"/>
          </a:p>
        </p:txBody>
      </p:sp>
      <p:sp>
        <p:nvSpPr>
          <p:cNvPr id="8" name="Rectángulo 7"/>
          <p:cNvSpPr/>
          <p:nvPr/>
        </p:nvSpPr>
        <p:spPr>
          <a:xfrm>
            <a:off x="2679635" y="1770961"/>
            <a:ext cx="1738102" cy="42947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VISIÓN DE TIEMPO</a:t>
            </a:r>
            <a:endParaRPr lang="es-ES" sz="1400" b="1" dirty="0"/>
          </a:p>
        </p:txBody>
      </p:sp>
      <p:sp>
        <p:nvSpPr>
          <p:cNvPr id="9" name="Rectángulo 8"/>
          <p:cNvSpPr/>
          <p:nvPr/>
        </p:nvSpPr>
        <p:spPr>
          <a:xfrm>
            <a:off x="4596666" y="1770961"/>
            <a:ext cx="1699055" cy="4374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ESTILO DE COMUNICACIÓN</a:t>
            </a:r>
            <a:endParaRPr lang="es-ES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6446856" y="1770961"/>
            <a:ext cx="1563502" cy="4294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REGLAS DE VISIÓN</a:t>
            </a:r>
            <a:endParaRPr lang="es-ES" sz="1200" b="1" dirty="0"/>
          </a:p>
        </p:txBody>
      </p:sp>
      <p:sp>
        <p:nvSpPr>
          <p:cNvPr id="11" name="Rectángulo 10"/>
          <p:cNvSpPr/>
          <p:nvPr/>
        </p:nvSpPr>
        <p:spPr>
          <a:xfrm>
            <a:off x="2152316" y="3716421"/>
            <a:ext cx="5186948" cy="40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CULTURA (TIEMPO Y COMUNICACIÓN)</a:t>
            </a:r>
            <a:endParaRPr lang="es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194908" y="5830863"/>
            <a:ext cx="371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Bogotá, Colombia</a:t>
            </a:r>
          </a:p>
          <a:p>
            <a:pPr algn="r"/>
            <a:r>
              <a:rPr lang="es-ES" b="1" dirty="0" err="1" smtClean="0"/>
              <a:t>www.negociadorglobal.com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4957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/>
          <p:cNvGrpSpPr/>
          <p:nvPr/>
        </p:nvGrpSpPr>
        <p:grpSpPr>
          <a:xfrm>
            <a:off x="513529" y="943296"/>
            <a:ext cx="8394776" cy="3803324"/>
            <a:chOff x="2444050" y="2116300"/>
            <a:chExt cx="5803900" cy="3327400"/>
          </a:xfrm>
        </p:grpSpPr>
        <p:grpSp>
          <p:nvGrpSpPr>
            <p:cNvPr id="5" name="Grupo 2"/>
            <p:cNvGrpSpPr/>
            <p:nvPr/>
          </p:nvGrpSpPr>
          <p:grpSpPr>
            <a:xfrm>
              <a:off x="2444050" y="2116300"/>
              <a:ext cx="5803900" cy="3327400"/>
              <a:chOff x="0" y="0"/>
              <a:chExt cx="5810250" cy="3333750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0" y="0"/>
                <a:ext cx="5810250" cy="3333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ES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rPr>
                  <a:t> </a:t>
                </a:r>
                <a:endParaRPr lang="es-ES_tradnl" sz="1100">
                  <a:solidFill>
                    <a:srgbClr val="000000"/>
                  </a:solidFill>
                  <a:effectLst/>
                  <a:latin typeface="Arial"/>
                  <a:ea typeface="Arial"/>
                </a:endParaRPr>
              </a:p>
            </p:txBody>
          </p:sp>
          <p:grpSp>
            <p:nvGrpSpPr>
              <p:cNvPr id="7" name="Grupo 4"/>
              <p:cNvGrpSpPr/>
              <p:nvPr/>
            </p:nvGrpSpPr>
            <p:grpSpPr>
              <a:xfrm>
                <a:off x="0" y="0"/>
                <a:ext cx="5810250" cy="3333750"/>
                <a:chOff x="0" y="0"/>
                <a:chExt cx="5810250" cy="3333750"/>
              </a:xfrm>
            </p:grpSpPr>
            <p:sp>
              <p:nvSpPr>
                <p:cNvPr id="8" name="Rectángulo 7"/>
                <p:cNvSpPr/>
                <p:nvPr/>
              </p:nvSpPr>
              <p:spPr>
                <a:xfrm>
                  <a:off x="0" y="0"/>
                  <a:ext cx="5810250" cy="33337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91425" rIns="91425" bIns="91425" anchor="ctr" anchorCtr="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10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</a:rPr>
                    <a:t> </a:t>
                  </a:r>
                  <a:endParaRPr lang="es-ES_tradnl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9" name="Flecha derecha 8"/>
                <p:cNvSpPr/>
                <p:nvPr/>
              </p:nvSpPr>
              <p:spPr>
                <a:xfrm>
                  <a:off x="0" y="2336"/>
                  <a:ext cx="5810250" cy="844973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gradFill>
                  <a:gsLst>
                    <a:gs pos="0">
                      <a:srgbClr val="5E81C9"/>
                    </a:gs>
                    <a:gs pos="50000">
                      <a:srgbClr val="3B70C9"/>
                    </a:gs>
                    <a:gs pos="100000">
                      <a:srgbClr val="2E60B8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2352"/>
                    </a:srgbClr>
                  </a:outerShdw>
                </a:effectLst>
              </p:spPr>
              <p:txBody>
                <a:bodyPr wrap="square" lIns="91425" tIns="91425" rIns="91425" bIns="91425" anchor="ctr" anchorCtr="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10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</a:rPr>
                    <a:t> </a:t>
                  </a:r>
                  <a:endParaRPr lang="es-ES_tradnl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10" name="Rectángulo 9"/>
                <p:cNvSpPr/>
                <p:nvPr/>
              </p:nvSpPr>
              <p:spPr>
                <a:xfrm>
                  <a:off x="0" y="213579"/>
                  <a:ext cx="5599007" cy="4224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8100" tIns="38100" rIns="254000" bIns="134125" anchor="ctr" anchorCtr="0"/>
                <a:lstStyle/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b="1" dirty="0" smtClea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Preparación</a:t>
                  </a:r>
                  <a:endParaRPr lang="es-ES_tradnl" sz="24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11" name="Rectángulo 10"/>
                <p:cNvSpPr/>
                <p:nvPr/>
              </p:nvSpPr>
              <p:spPr>
                <a:xfrm>
                  <a:off x="0" y="652841"/>
                  <a:ext cx="1073850" cy="1833273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4372C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57150" dist="19050" dir="5400000" algn="ctr" rotWithShape="0">
                    <a:srgbClr val="000000">
                      <a:alpha val="62352"/>
                    </a:srgbClr>
                  </a:outerShdw>
                </a:effectLst>
              </p:spPr>
              <p:txBody>
                <a:bodyPr wrap="square" lIns="91425" tIns="91425" rIns="91425" bIns="91425" anchor="ctr" anchorCtr="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10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</a:rPr>
                    <a:t> </a:t>
                  </a:r>
                  <a:endParaRPr lang="es-ES_tradnl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12" name="Rectángulo 11"/>
                <p:cNvSpPr/>
                <p:nvPr/>
              </p:nvSpPr>
              <p:spPr>
                <a:xfrm>
                  <a:off x="0" y="652841"/>
                  <a:ext cx="1073850" cy="1321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8100" tIns="38100" rIns="38100" bIns="38100" anchor="t" anchorCtr="0"/>
                <a:lstStyle/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1</a:t>
                  </a:r>
                  <a:r>
                    <a:rPr lang="es-ES" sz="16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. </a:t>
                  </a:r>
                  <a:r>
                    <a:rPr lang="es-ES_tradnl" sz="1600" dirty="0" smtClea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Analizar las dimensiones</a:t>
                  </a:r>
                  <a:endParaRPr lang="es-ES_tradnl" sz="20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sz="16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2. </a:t>
                  </a:r>
                  <a:r>
                    <a:rPr lang="es-ES_tradnl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Analizar la cultura organizacional</a:t>
                  </a:r>
                  <a:endParaRPr lang="es-ES_tradnl" sz="20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sz="16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3. </a:t>
                  </a:r>
                  <a:r>
                    <a:rPr lang="es-ES_tradnl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Análisis contextual</a:t>
                  </a:r>
                  <a:endParaRPr lang="es-ES_tradnl" sz="20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sz="16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4. </a:t>
                  </a:r>
                  <a:r>
                    <a:rPr lang="es-ES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Tipo de comunicación</a:t>
                  </a:r>
                  <a:endParaRPr lang="es-ES_tradnl" sz="20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13" name="Flecha derecha 12"/>
                <p:cNvSpPr/>
                <p:nvPr/>
              </p:nvSpPr>
              <p:spPr>
                <a:xfrm>
                  <a:off x="1073734" y="284102"/>
                  <a:ext cx="4736515" cy="844973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gradFill>
                  <a:gsLst>
                    <a:gs pos="0">
                      <a:srgbClr val="5EB6C4"/>
                    </a:gs>
                    <a:gs pos="50000">
                      <a:srgbClr val="3BB1C3"/>
                    </a:gs>
                    <a:gs pos="100000">
                      <a:srgbClr val="2EA1B1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2352"/>
                    </a:srgbClr>
                  </a:outerShdw>
                </a:effectLst>
              </p:spPr>
              <p:txBody>
                <a:bodyPr wrap="square" lIns="91425" tIns="91425" rIns="91425" bIns="91425" anchor="ctr" anchorCtr="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10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</a:rPr>
                    <a:t> </a:t>
                  </a:r>
                  <a:endParaRPr lang="es-ES_tradnl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1073734" y="495345"/>
                  <a:ext cx="4525272" cy="4224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8100" tIns="38100" rIns="254000" bIns="134125" anchor="ctr" anchorCtr="0"/>
                <a:lstStyle/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b="1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Exhibición de propuestas</a:t>
                  </a:r>
                  <a:endParaRPr lang="es-ES_tradnl" sz="24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1073734" y="934608"/>
                  <a:ext cx="1073850" cy="1679602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43AEB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57150" dist="19050" dir="5400000" algn="ctr" rotWithShape="0">
                    <a:srgbClr val="000000">
                      <a:alpha val="62352"/>
                    </a:srgbClr>
                  </a:outerShdw>
                </a:effectLst>
              </p:spPr>
              <p:txBody>
                <a:bodyPr wrap="square" lIns="91425" tIns="91425" rIns="91425" bIns="91425" anchor="ctr" anchorCtr="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40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</a:rPr>
                    <a:t> </a:t>
                  </a:r>
                  <a:endParaRPr lang="es-ES_tradnl" sz="140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16" name="Rectángulo 15"/>
                <p:cNvSpPr/>
                <p:nvPr/>
              </p:nvSpPr>
              <p:spPr>
                <a:xfrm>
                  <a:off x="1073734" y="934608"/>
                  <a:ext cx="1073850" cy="15515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8100" tIns="38100" rIns="38100" bIns="38100" anchor="t" anchorCtr="0"/>
                <a:lstStyle/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_tradnl" sz="16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 </a:t>
                  </a:r>
                  <a:r>
                    <a:rPr lang="es-ES_tradnl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1. </a:t>
                  </a:r>
                  <a:r>
                    <a:rPr lang="es-ES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Definición de negociación</a:t>
                  </a:r>
                </a:p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 2. Objetivos y presentación de propuestas de las partes.</a:t>
                  </a:r>
                  <a:endParaRPr lang="es-ES_tradnl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17" name="Flecha derecha 16"/>
                <p:cNvSpPr/>
                <p:nvPr/>
              </p:nvSpPr>
              <p:spPr>
                <a:xfrm>
                  <a:off x="2147468" y="565868"/>
                  <a:ext cx="3662781" cy="844973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gradFill>
                  <a:gsLst>
                    <a:gs pos="0">
                      <a:srgbClr val="5DC098"/>
                    </a:gs>
                    <a:gs pos="50000">
                      <a:srgbClr val="3EBB8C"/>
                    </a:gs>
                    <a:gs pos="100000">
                      <a:srgbClr val="31AB7D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2352"/>
                    </a:srgbClr>
                  </a:outerShdw>
                </a:effectLst>
              </p:spPr>
              <p:txBody>
                <a:bodyPr wrap="square" lIns="91425" tIns="91425" rIns="91425" bIns="91425" anchor="ctr" anchorCtr="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10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</a:rPr>
                    <a:t> </a:t>
                  </a:r>
                  <a:endParaRPr lang="es-ES_tradnl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18" name="Rectángulo 17"/>
                <p:cNvSpPr/>
                <p:nvPr/>
              </p:nvSpPr>
              <p:spPr>
                <a:xfrm>
                  <a:off x="2147468" y="777111"/>
                  <a:ext cx="3451538" cy="4224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8100" tIns="38100" rIns="254000" bIns="134125" anchor="ctr" anchorCtr="0"/>
                <a:lstStyle/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b="1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Discusión</a:t>
                  </a:r>
                  <a:endParaRPr lang="es-ES_tradnl" sz="24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19" name="Rectángulo 18"/>
                <p:cNvSpPr/>
                <p:nvPr/>
              </p:nvSpPr>
              <p:spPr>
                <a:xfrm>
                  <a:off x="2147468" y="1216374"/>
                  <a:ext cx="1073850" cy="1551506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44B78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57150" dist="19050" dir="5400000" algn="ctr" rotWithShape="0">
                    <a:srgbClr val="000000">
                      <a:alpha val="62352"/>
                    </a:srgbClr>
                  </a:outerShdw>
                </a:effectLst>
              </p:spPr>
              <p:txBody>
                <a:bodyPr wrap="square" lIns="91425" tIns="91425" rIns="91425" bIns="91425" anchor="ctr" anchorCtr="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10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</a:rPr>
                    <a:t> </a:t>
                  </a:r>
                  <a:endParaRPr lang="es-ES_tradnl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20" name="Rectángulo 19"/>
                <p:cNvSpPr/>
                <p:nvPr/>
              </p:nvSpPr>
              <p:spPr>
                <a:xfrm>
                  <a:off x="2147468" y="1216374"/>
                  <a:ext cx="1073850" cy="15515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8100" tIns="38100" rIns="38100" bIns="38100" anchor="t" anchorCtr="0"/>
                <a:lstStyle/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_tradnl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Técnica de negociación</a:t>
                  </a:r>
                  <a:endParaRPr lang="es-ES_tradnl" sz="20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  <a:p>
                  <a:pPr marL="342900" indent="-342900">
                    <a:lnSpc>
                      <a:spcPct val="89000"/>
                    </a:lnSpc>
                    <a:spcAft>
                      <a:spcPts val="0"/>
                    </a:spcAft>
                    <a:buAutoNum type="arabicPeriod"/>
                  </a:pPr>
                  <a:r>
                    <a:rPr lang="es-ES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Gana </a:t>
                  </a:r>
                  <a:r>
                    <a:rPr lang="es-ES" sz="16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/ </a:t>
                  </a:r>
                  <a:r>
                    <a:rPr lang="es-ES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Gana</a:t>
                  </a:r>
                </a:p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sz="1600" dirty="0" smtClea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(Colaborativa)</a:t>
                  </a:r>
                  <a:endParaRPr lang="es-ES_tradnl" sz="2000" dirty="0" smtClean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2. Gana / Pierde</a:t>
                  </a:r>
                </a:p>
                <a:p>
                  <a:pPr>
                    <a:lnSpc>
                      <a:spcPct val="89000"/>
                    </a:lnSpc>
                  </a:pPr>
                  <a:r>
                    <a:rPr lang="es-ES" sz="1600" dirty="0" smtClea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(Distributiva)</a:t>
                  </a:r>
                  <a:endParaRPr lang="es-ES_tradnl" sz="2000" dirty="0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endParaRPr lang="es-ES_tradnl" sz="20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21" name="Flecha derecha 20"/>
                <p:cNvSpPr/>
                <p:nvPr/>
              </p:nvSpPr>
              <p:spPr>
                <a:xfrm>
                  <a:off x="3221783" y="847635"/>
                  <a:ext cx="2588466" cy="844973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gradFill>
                  <a:gsLst>
                    <a:gs pos="0">
                      <a:srgbClr val="5EBA65"/>
                    </a:gs>
                    <a:gs pos="50000">
                      <a:srgbClr val="3EB64A"/>
                    </a:gs>
                    <a:gs pos="100000">
                      <a:srgbClr val="32A53E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2352"/>
                    </a:srgbClr>
                  </a:outerShdw>
                </a:effectLst>
              </p:spPr>
              <p:txBody>
                <a:bodyPr wrap="square" lIns="91425" tIns="91425" rIns="91425" bIns="91425" anchor="ctr" anchorCtr="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10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</a:rPr>
                    <a:t> </a:t>
                  </a:r>
                  <a:endParaRPr lang="es-ES_tradnl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22" name="Rectángulo 21"/>
                <p:cNvSpPr/>
                <p:nvPr/>
              </p:nvSpPr>
              <p:spPr>
                <a:xfrm>
                  <a:off x="3221783" y="1058878"/>
                  <a:ext cx="2377223" cy="4224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8100" tIns="38100" rIns="254000" bIns="134125" anchor="ctr" anchorCtr="0"/>
                <a:lstStyle/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b="1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Cierre</a:t>
                  </a:r>
                  <a:endParaRPr lang="es-ES_tradnl" sz="24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23" name="Rectángulo 22"/>
                <p:cNvSpPr/>
                <p:nvPr/>
              </p:nvSpPr>
              <p:spPr>
                <a:xfrm>
                  <a:off x="3221783" y="1498140"/>
                  <a:ext cx="1073850" cy="1551506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45B15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57150" dist="19050" dir="5400000" algn="ctr" rotWithShape="0">
                    <a:srgbClr val="000000">
                      <a:alpha val="62352"/>
                    </a:srgbClr>
                  </a:outerShdw>
                </a:effectLst>
              </p:spPr>
              <p:txBody>
                <a:bodyPr wrap="square" lIns="91425" tIns="91425" rIns="91425" bIns="91425" anchor="ctr" anchorCtr="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10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</a:rPr>
                    <a:t> </a:t>
                  </a:r>
                  <a:endParaRPr lang="es-ES_tradnl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24" name="Rectángulo 23"/>
                <p:cNvSpPr/>
                <p:nvPr/>
              </p:nvSpPr>
              <p:spPr>
                <a:xfrm>
                  <a:off x="3221783" y="1498140"/>
                  <a:ext cx="1073850" cy="15515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8100" tIns="38100" rIns="38100" bIns="38100" anchor="t" anchorCtr="0"/>
                <a:lstStyle/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_tradnl" sz="1600" dirty="0" err="1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Propu</a:t>
                  </a:r>
                  <a:r>
                    <a:rPr lang="es-ES" sz="1600" dirty="0" smtClea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estas finales</a:t>
                  </a:r>
                  <a:r>
                    <a:rPr lang="es-ES" sz="16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.</a:t>
                  </a:r>
                  <a:endParaRPr lang="es-ES_tradnl" sz="20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25" name="Flecha derecha 24"/>
                <p:cNvSpPr/>
                <p:nvPr/>
              </p:nvSpPr>
              <p:spPr>
                <a:xfrm>
                  <a:off x="4295517" y="1129401"/>
                  <a:ext cx="1514732" cy="844973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gradFill>
                  <a:gsLst>
                    <a:gs pos="0">
                      <a:srgbClr val="7EB45F"/>
                    </a:gs>
                    <a:gs pos="50000">
                      <a:srgbClr val="6EAE41"/>
                    </a:gs>
                    <a:gs pos="100000">
                      <a:srgbClr val="5F9E35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2352"/>
                    </a:srgbClr>
                  </a:outerShdw>
                </a:effectLst>
              </p:spPr>
              <p:txBody>
                <a:bodyPr wrap="square" lIns="91425" tIns="91425" rIns="91425" bIns="91425" anchor="ctr" anchorCtr="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10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</a:rPr>
                    <a:t> </a:t>
                  </a:r>
                  <a:endParaRPr lang="es-ES_tradnl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26" name="Rectángulo 25"/>
                <p:cNvSpPr/>
                <p:nvPr/>
              </p:nvSpPr>
              <p:spPr>
                <a:xfrm>
                  <a:off x="4295517" y="1340644"/>
                  <a:ext cx="1303489" cy="4224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8100" tIns="38100" rIns="254000" bIns="134125" anchor="ctr" anchorCtr="0"/>
                <a:lstStyle/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" sz="1600" b="1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Calibri"/>
                    </a:rPr>
                    <a:t>Implementación</a:t>
                  </a:r>
                  <a:endParaRPr lang="es-ES_tradnl" sz="20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27" name="Rectángulo 26"/>
                <p:cNvSpPr/>
                <p:nvPr/>
              </p:nvSpPr>
              <p:spPr>
                <a:xfrm>
                  <a:off x="4295517" y="1779907"/>
                  <a:ext cx="1073850" cy="1551506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6FAA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57150" dist="19050" dir="5400000" algn="ctr" rotWithShape="0">
                    <a:srgbClr val="000000">
                      <a:alpha val="62352"/>
                    </a:srgbClr>
                  </a:outerShdw>
                </a:effectLst>
              </p:spPr>
              <p:txBody>
                <a:bodyPr wrap="square" lIns="91425" tIns="91425" rIns="91425" bIns="91425" anchor="ctr" anchorCtr="0"/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10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</a:rPr>
                    <a:t> </a:t>
                  </a:r>
                  <a:endParaRPr lang="es-ES_tradnl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  <p:sp>
              <p:nvSpPr>
                <p:cNvPr id="28" name="Rectángulo 27"/>
                <p:cNvSpPr/>
                <p:nvPr/>
              </p:nvSpPr>
              <p:spPr>
                <a:xfrm>
                  <a:off x="4295517" y="1779907"/>
                  <a:ext cx="1073850" cy="15515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8100" tIns="38100" rIns="38100" bIns="38100" anchor="t" anchorCtr="0"/>
                <a:lstStyle/>
                <a:p>
                  <a:pPr>
                    <a:lnSpc>
                      <a:spcPct val="89000"/>
                    </a:lnSpc>
                    <a:spcAft>
                      <a:spcPts val="0"/>
                    </a:spcAft>
                  </a:pPr>
                  <a:r>
                    <a:rPr lang="es-ES_tradnl" sz="1600" dirty="0" smtClean="0">
                      <a:solidFill>
                        <a:srgbClr val="000000"/>
                      </a:solidFill>
                      <a:latin typeface="Calibri"/>
                      <a:ea typeface="Arial"/>
                    </a:rPr>
                    <a:t>Implementar y hacer seguimiento para a futuro realizar nuevas negociaciones.</a:t>
                  </a:r>
                  <a:endParaRPr lang="es-ES_tradnl" sz="16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endParaRPr>
                </a:p>
              </p:txBody>
            </p:sp>
          </p:grpSp>
        </p:grpSp>
      </p:grpSp>
      <p:sp>
        <p:nvSpPr>
          <p:cNvPr id="30" name="CuadroTexto 29"/>
          <p:cNvSpPr txBox="1"/>
          <p:nvPr/>
        </p:nvSpPr>
        <p:spPr>
          <a:xfrm>
            <a:off x="5194908" y="5830863"/>
            <a:ext cx="3713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Sergio Arboleda </a:t>
            </a:r>
            <a:r>
              <a:rPr lang="es-ES" b="1" dirty="0" err="1" smtClean="0"/>
              <a:t>University</a:t>
            </a:r>
            <a:endParaRPr lang="es-ES" b="1" dirty="0" smtClean="0"/>
          </a:p>
          <a:p>
            <a:pPr algn="r"/>
            <a:r>
              <a:rPr lang="es-ES" b="1" dirty="0" smtClean="0"/>
              <a:t>Bogotá, Colombia</a:t>
            </a:r>
          </a:p>
          <a:p>
            <a:pPr algn="r"/>
            <a:r>
              <a:rPr lang="es-ES" b="1" dirty="0" err="1" smtClean="0"/>
              <a:t>www.negociadorglobal.com</a:t>
            </a:r>
            <a:endParaRPr lang="es-ES" b="1" dirty="0"/>
          </a:p>
        </p:txBody>
      </p:sp>
      <p:sp>
        <p:nvSpPr>
          <p:cNvPr id="31" name="Rectángulo 30"/>
          <p:cNvSpPr/>
          <p:nvPr/>
        </p:nvSpPr>
        <p:spPr>
          <a:xfrm>
            <a:off x="513529" y="151064"/>
            <a:ext cx="7960716" cy="5347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 smtClean="0"/>
              <a:t>METODO SNA (Successful </a:t>
            </a:r>
            <a:r>
              <a:rPr lang="es-ES" sz="2800" b="1" dirty="0" err="1" smtClean="0"/>
              <a:t>Negotiation</a:t>
            </a:r>
            <a:r>
              <a:rPr lang="es-ES" sz="2800" b="1" dirty="0" smtClean="0"/>
              <a:t> Activator)</a:t>
            </a:r>
            <a:endParaRPr lang="es-ES" sz="2800" b="1" dirty="0"/>
          </a:p>
        </p:txBody>
      </p:sp>
      <p:sp>
        <p:nvSpPr>
          <p:cNvPr id="32" name="Rectángulo 31"/>
          <p:cNvSpPr/>
          <p:nvPr/>
        </p:nvSpPr>
        <p:spPr>
          <a:xfrm>
            <a:off x="89250" y="4559105"/>
            <a:ext cx="2065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i="1" dirty="0" smtClean="0"/>
              <a:t>(</a:t>
            </a:r>
            <a:r>
              <a:rPr lang="es-ES" b="1" i="1" dirty="0" err="1" smtClean="0"/>
              <a:t>Manoella</a:t>
            </a:r>
            <a:r>
              <a:rPr lang="es-ES" b="1" i="1" dirty="0" smtClean="0"/>
              <a:t> </a:t>
            </a:r>
            <a:r>
              <a:rPr lang="es-ES" b="1" i="1" dirty="0" err="1"/>
              <a:t>Wilbaut</a:t>
            </a:r>
            <a:r>
              <a:rPr lang="es-ES" b="1" i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0668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Comparación de culturas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9" y="1220153"/>
            <a:ext cx="3470299" cy="231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09" y="1220153"/>
            <a:ext cx="3473291" cy="231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71549" y="4020858"/>
            <a:ext cx="747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Empez</a:t>
            </a:r>
            <a:r>
              <a:rPr lang="es-CO" dirty="0" smtClean="0"/>
              <a:t>ó la investigación el año 2014 con información secundaria</a:t>
            </a: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Fase </a:t>
            </a:r>
            <a:r>
              <a:rPr lang="es-CO" dirty="0" smtClean="0"/>
              <a:t>de encuestas, validación de la información secundaria encontrada.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Investigación cuantitativa- Cámara Colombo- China</a:t>
            </a:r>
            <a:endParaRPr lang="es-CO" dirty="0"/>
          </a:p>
        </p:txBody>
      </p:sp>
      <p:sp>
        <p:nvSpPr>
          <p:cNvPr id="8" name="CuadroTexto 6"/>
          <p:cNvSpPr txBox="1"/>
          <p:nvPr/>
        </p:nvSpPr>
        <p:spPr>
          <a:xfrm>
            <a:off x="5194908" y="5830863"/>
            <a:ext cx="3713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Sergio Arboleda </a:t>
            </a:r>
            <a:r>
              <a:rPr lang="es-ES" b="1" dirty="0" err="1" smtClean="0"/>
              <a:t>University</a:t>
            </a:r>
            <a:endParaRPr lang="es-ES" b="1" dirty="0" smtClean="0"/>
          </a:p>
          <a:p>
            <a:pPr algn="r"/>
            <a:r>
              <a:rPr lang="es-ES" b="1" dirty="0" smtClean="0"/>
              <a:t>Bogotá, Colombia</a:t>
            </a:r>
          </a:p>
          <a:p>
            <a:pPr algn="r"/>
            <a:r>
              <a:rPr lang="es-ES" b="1" dirty="0" err="1" smtClean="0"/>
              <a:t>www.negociadorglobal.com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1589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442" y="365760"/>
            <a:ext cx="7830458" cy="548640"/>
          </a:xfrm>
        </p:spPr>
        <p:txBody>
          <a:bodyPr/>
          <a:lstStyle/>
          <a:p>
            <a:r>
              <a:rPr lang="es-ES" dirty="0" smtClean="0"/>
              <a:t>Cronograma de investigaci</a:t>
            </a:r>
            <a:r>
              <a:rPr lang="es-ES" dirty="0" smtClean="0"/>
              <a:t>ón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48182"/>
              </p:ext>
            </p:extLst>
          </p:nvPr>
        </p:nvGraphicFramePr>
        <p:xfrm>
          <a:off x="1035977" y="1049092"/>
          <a:ext cx="7094270" cy="3781429"/>
        </p:xfrm>
        <a:graphic>
          <a:graphicData uri="http://schemas.openxmlformats.org/drawingml/2006/table">
            <a:tbl>
              <a:tblPr/>
              <a:tblGrid>
                <a:gridCol w="3311144"/>
                <a:gridCol w="479245"/>
                <a:gridCol w="471983"/>
                <a:gridCol w="471983"/>
                <a:gridCol w="471983"/>
                <a:gridCol w="471983"/>
                <a:gridCol w="471983"/>
                <a:gridCol w="471983"/>
                <a:gridCol w="471983"/>
              </a:tblGrid>
              <a:tr h="1161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ACTIVIDADES DE LA INVESTIGACIÓN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Julio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Septiembre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Octubre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Noviembre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Diciembre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Enero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8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Contactar a la mayor cantidad de empresarios Chinos en Colombia o Colombianos que vivieron o estan viviendo en china y realizar una base de datos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Validar la información primaria para poder construir una entrevista y/o encuesta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Elaboración de la entevista y/o encuesta y realizar la muestra de la investigación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Contactar a la muestra y organizar el timpo Fecha y Hora para la entrevista y/o encuesta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Revisión de la entrevista y/o encuesta por parte del profesor Fernanado Parrado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Realizar las entrevistas y/o encuestas a la muestra contactada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Validación y analisis de la información recolectada en la investigación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Revisión de la información recolectada a por parte del profesor Fernanado Parrado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Añadir la información recolectada al Paper y realizar un análisis detallada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Realizar la presentación final del Paper con la información primaria y secundaria validadada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5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ALIADOS ESTRATEGICOS:</a:t>
                      </a: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- Camara Colombo 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Nuestras metas como equipo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5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*Lograr publicar en una revista a finales del 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72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Contacto: 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/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info@camaracolombochina.com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/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Teléfono: 530 64 93 en Bogotá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Obtener una muestra de: 50 personas si es entrvista y 150 personas si es encuesta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89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81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ACTIVIDADES DEL SEMILLERO (EVENTOS Y CONGRESOS)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Julio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Septiembre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Octubre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Noviembre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Diciembre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Aplicación al AIB conference y envío de los reviews de los paper a evalular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Revisar el estado del Paper en el AIB conference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Si fuimos aceptados al AIB conference, incribirse (se abren el 1 de agosto hasta septiembre)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1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Preparación del viaje y los integrantes semilleristas que iran al congreso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8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Preparación de los integrantes con las presentaciones e información a exponer en el AIB conference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81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Congreso AIB conference Nashville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32" y="365760"/>
            <a:ext cx="724964" cy="483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78" y="346830"/>
            <a:ext cx="716117" cy="477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 descr="AA0027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27" y="1499607"/>
            <a:ext cx="410703" cy="2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6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5440" y="365760"/>
            <a:ext cx="8361680" cy="548640"/>
          </a:xfrm>
        </p:spPr>
        <p:txBody>
          <a:bodyPr/>
          <a:lstStyle/>
          <a:p>
            <a:pPr algn="ctr"/>
            <a:r>
              <a:rPr lang="es-CO" sz="2000" dirty="0" smtClean="0"/>
              <a:t>Academy of international business- conferencia anual</a:t>
            </a:r>
            <a:endParaRPr lang="es-CO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" y="1039475"/>
            <a:ext cx="2923540" cy="3798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40" y="1953498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8" l="0" r="100000">
                        <a14:foregroundMark x1="50684" y1="20945" x2="50684" y2="20945"/>
                        <a14:foregroundMark x1="54199" y1="29134" x2="54199" y2="29134"/>
                        <a14:foregroundMark x1="52930" y1="34646" x2="52930" y2="34646"/>
                        <a14:foregroundMark x1="53125" y1="42362" x2="53125" y2="42362"/>
                        <a14:foregroundMark x1="40332" y1="71024" x2="78418" y2="34646"/>
                        <a14:foregroundMark x1="51855" y1="22047" x2="73438" y2="70709"/>
                        <a14:foregroundMark x1="17773" y1="55906" x2="51367" y2="75118"/>
                        <a14:foregroundMark x1="10645" y1="56220" x2="12012" y2="57953"/>
                        <a14:foregroundMark x1="23828" y1="68819" x2="23828" y2="68819"/>
                        <a14:foregroundMark x1="9668" y1="56535" x2="9668" y2="56535"/>
                        <a14:foregroundMark x1="7715" y1="56535" x2="7715" y2="56535"/>
                        <a14:foregroundMark x1="7227" y1="56220" x2="7227" y2="56220"/>
                        <a14:foregroundMark x1="6543" y1="54803" x2="6543" y2="54803"/>
                        <a14:foregroundMark x1="21973" y1="64409" x2="21973" y2="64409"/>
                        <a14:foregroundMark x1="26855" y1="74488" x2="26855" y2="74488"/>
                        <a14:foregroundMark x1="33496" y1="71811" x2="33496" y2="71811"/>
                        <a14:foregroundMark x1="36816" y1="72598" x2="36816" y2="72598"/>
                        <a14:foregroundMark x1="37402" y1="71024" x2="37402" y2="71024"/>
                        <a14:foregroundMark x1="29004" y1="71181" x2="29004" y2="71181"/>
                        <a14:foregroundMark x1="28613" y1="70394" x2="28613" y2="70394"/>
                        <a14:foregroundMark x1="21973" y1="71654" x2="21973" y2="71654"/>
                        <a14:foregroundMark x1="20508" y1="69134" x2="20508" y2="69134"/>
                        <a14:foregroundMark x1="23633" y1="69921" x2="23633" y2="69921"/>
                        <a14:foregroundMark x1="25586" y1="71181" x2="25586" y2="71181"/>
                        <a14:foregroundMark x1="20020" y1="69606" x2="20020" y2="69606"/>
                        <a14:foregroundMark x1="18750" y1="69449" x2="18750" y2="69449"/>
                        <a14:foregroundMark x1="16797" y1="68819" x2="16797" y2="68819"/>
                        <a14:foregroundMark x1="53711" y1="71811" x2="53711" y2="71811"/>
                        <a14:foregroundMark x1="62891" y1="71811" x2="62891" y2="71811"/>
                        <a14:foregroundMark x1="64648" y1="71811" x2="64648" y2="71811"/>
                        <a14:foregroundMark x1="70117" y1="73071" x2="70117" y2="73071"/>
                        <a14:foregroundMark x1="74414" y1="73228" x2="74414" y2="73228"/>
                        <a14:foregroundMark x1="75879" y1="71181" x2="75879" y2="71181"/>
                        <a14:foregroundMark x1="71875" y1="60000" x2="81836" y2="57165"/>
                        <a14:foregroundMark x1="83887" y1="30709" x2="80371" y2="62362"/>
                        <a14:foregroundMark x1="92676" y1="7559" x2="85352" y2="34016"/>
                        <a14:foregroundMark x1="93848" y1="10551" x2="89160" y2="32441"/>
                        <a14:foregroundMark x1="83301" y1="25197" x2="83301" y2="25197"/>
                        <a14:foregroundMark x1="81543" y1="28819" x2="81543" y2="28819"/>
                        <a14:foregroundMark x1="79980" y1="29764" x2="79980" y2="29764"/>
                        <a14:foregroundMark x1="72461" y1="35591" x2="72461" y2="35591"/>
                        <a14:foregroundMark x1="70215" y1="39055" x2="69043" y2="21260"/>
                        <a14:foregroundMark x1="63672" y1="20945" x2="63672" y2="20945"/>
                        <a14:foregroundMark x1="52930" y1="14803" x2="52930" y2="14803"/>
                        <a14:foregroundMark x1="52930" y1="14803" x2="52930" y2="14803"/>
                        <a14:foregroundMark x1="50391" y1="15276" x2="50391" y2="15276"/>
                        <a14:foregroundMark x1="48926" y1="13228" x2="56543" y2="17795"/>
                        <a14:foregroundMark x1="55957" y1="14016" x2="58496" y2="14331"/>
                        <a14:foregroundMark x1="66699" y1="20315" x2="66699" y2="20315"/>
                        <a14:foregroundMark x1="67480" y1="18740" x2="67480" y2="18740"/>
                        <a14:foregroundMark x1="68848" y1="18898" x2="68848" y2="18898"/>
                        <a14:foregroundMark x1="78418" y1="68346" x2="82227" y2="89606"/>
                        <a14:foregroundMark x1="47363" y1="91496" x2="49414" y2="69449"/>
                        <a14:foregroundMark x1="42578" y1="79685" x2="61230" y2="78110"/>
                        <a14:foregroundMark x1="45703" y1="85984" x2="45703" y2="85984"/>
                        <a14:foregroundMark x1="51953" y1="84567" x2="51953" y2="84567"/>
                        <a14:foregroundMark x1="45020" y1="85827" x2="45020" y2="85827"/>
                        <a14:foregroundMark x1="84961" y1="56220" x2="84961" y2="56220"/>
                        <a14:foregroundMark x1="87207" y1="42362" x2="87207" y2="42362"/>
                        <a14:foregroundMark x1="91699" y1="28504" x2="91699" y2="28504"/>
                        <a14:foregroundMark x1="95801" y1="14016" x2="95801" y2="14016"/>
                        <a14:foregroundMark x1="82813" y1="93543" x2="82813" y2="93543"/>
                        <a14:foregroundMark x1="84180" y1="92126" x2="84180" y2="92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79" y="1129744"/>
            <a:ext cx="2656769" cy="164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Arco"/>
          <p:cNvSpPr/>
          <p:nvPr/>
        </p:nvSpPr>
        <p:spPr>
          <a:xfrm rot="18823993">
            <a:off x="4024900" y="2479210"/>
            <a:ext cx="4792439" cy="2951616"/>
          </a:xfrm>
          <a:prstGeom prst="arc">
            <a:avLst>
              <a:gd name="adj1" fmla="val 14921206"/>
              <a:gd name="adj2" fmla="val 20647722"/>
            </a:avLst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Elipse"/>
          <p:cNvSpPr/>
          <p:nvPr/>
        </p:nvSpPr>
        <p:spPr>
          <a:xfrm>
            <a:off x="7498080" y="2316480"/>
            <a:ext cx="132080" cy="1219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58" y="2338542"/>
            <a:ext cx="1276032" cy="43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4907279" y="3325098"/>
            <a:ext cx="132080" cy="12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7924799" y="204493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 smtClean="0"/>
              <a:t>Nashville, </a:t>
            </a:r>
            <a:r>
              <a:rPr lang="es-CO" sz="900" b="1" dirty="0" err="1" smtClean="0"/>
              <a:t>Tennesse</a:t>
            </a:r>
            <a:endParaRPr lang="es-CO" sz="9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28639" y="3447018"/>
            <a:ext cx="1097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 smtClean="0"/>
              <a:t>Bogotá, Colombia</a:t>
            </a:r>
            <a:endParaRPr lang="es-CO" sz="900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1" b="30563"/>
          <a:stretch/>
        </p:blipFill>
        <p:spPr bwMode="auto">
          <a:xfrm>
            <a:off x="5478742" y="3898493"/>
            <a:ext cx="3228378" cy="105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uadroTexto 6"/>
          <p:cNvSpPr txBox="1"/>
          <p:nvPr/>
        </p:nvSpPr>
        <p:spPr>
          <a:xfrm>
            <a:off x="5194908" y="5830863"/>
            <a:ext cx="3713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Sergio Arboleda </a:t>
            </a:r>
            <a:r>
              <a:rPr lang="es-ES" b="1" dirty="0" err="1" smtClean="0"/>
              <a:t>University</a:t>
            </a:r>
            <a:endParaRPr lang="es-ES" b="1" dirty="0" smtClean="0"/>
          </a:p>
          <a:p>
            <a:pPr algn="r"/>
            <a:r>
              <a:rPr lang="es-ES" b="1" dirty="0" smtClean="0"/>
              <a:t>Bogotá, Colombia</a:t>
            </a:r>
          </a:p>
          <a:p>
            <a:pPr algn="r"/>
            <a:r>
              <a:rPr lang="es-ES" b="1" dirty="0" err="1" smtClean="0"/>
              <a:t>www.negociadorglobal.com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4290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Ángulos.thmx</Template>
  <TotalTime>58723</TotalTime>
  <Words>865</Words>
  <Application>Microsoft Macintosh PowerPoint</Application>
  <PresentationFormat>Presentación en pantalla (4:3)</PresentationFormat>
  <Paragraphs>282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Ángulos</vt:lpstr>
      <vt:lpstr>Presentación de PowerPoint</vt:lpstr>
      <vt:lpstr>Presentación de PowerPoint</vt:lpstr>
      <vt:lpstr>Fases de la negociación</vt:lpstr>
      <vt:lpstr>Presentación de PowerPoint</vt:lpstr>
      <vt:lpstr>Presentación de PowerPoint</vt:lpstr>
      <vt:lpstr>Presentación de PowerPoint</vt:lpstr>
      <vt:lpstr>Comparación de culturas</vt:lpstr>
      <vt:lpstr>Cronograma de investigación</vt:lpstr>
      <vt:lpstr>Academy of international business- conferencia anual</vt:lpstr>
      <vt:lpstr>Nashville: ¡vivimos lo que investigamos!</vt:lpstr>
      <vt:lpstr>Un giro de 180° a nuestra investigación</vt:lpstr>
      <vt:lpstr>Presentación de PowerPoint</vt:lpstr>
      <vt:lpstr>Y tú, ¿Aceptarías este reto?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Culture impacts negotiation</dc:title>
  <dc:creator>Daniela</dc:creator>
  <cp:lastModifiedBy>Daniela</cp:lastModifiedBy>
  <cp:revision>45</cp:revision>
  <dcterms:created xsi:type="dcterms:W3CDTF">2018-11-01T09:57:32Z</dcterms:created>
  <dcterms:modified xsi:type="dcterms:W3CDTF">2018-12-13T21:10:12Z</dcterms:modified>
</cp:coreProperties>
</file>